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6" r:id="rId2"/>
    <p:sldId id="325" r:id="rId3"/>
    <p:sldId id="257" r:id="rId4"/>
    <p:sldId id="282" r:id="rId5"/>
    <p:sldId id="283" r:id="rId6"/>
    <p:sldId id="258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324" r:id="rId16"/>
    <p:sldId id="294" r:id="rId17"/>
    <p:sldId id="295" r:id="rId18"/>
    <p:sldId id="323" r:id="rId19"/>
    <p:sldId id="297" r:id="rId20"/>
    <p:sldId id="298" r:id="rId21"/>
    <p:sldId id="299" r:id="rId22"/>
    <p:sldId id="300" r:id="rId23"/>
    <p:sldId id="314" r:id="rId24"/>
    <p:sldId id="301" r:id="rId25"/>
    <p:sldId id="302" r:id="rId26"/>
    <p:sldId id="328" r:id="rId27"/>
    <p:sldId id="326" r:id="rId28"/>
    <p:sldId id="329" r:id="rId29"/>
    <p:sldId id="327" r:id="rId30"/>
    <p:sldId id="322" r:id="rId31"/>
    <p:sldId id="304" r:id="rId32"/>
    <p:sldId id="315" r:id="rId33"/>
    <p:sldId id="321" r:id="rId34"/>
    <p:sldId id="320" r:id="rId35"/>
    <p:sldId id="318" r:id="rId36"/>
    <p:sldId id="319" r:id="rId37"/>
    <p:sldId id="310" r:id="rId38"/>
    <p:sldId id="311" r:id="rId39"/>
    <p:sldId id="312" r:id="rId40"/>
    <p:sldId id="317" r:id="rId41"/>
    <p:sldId id="316" r:id="rId42"/>
    <p:sldId id="275" r:id="rId43"/>
    <p:sldId id="307" r:id="rId4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692A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93" autoAdjust="0"/>
    <p:restoredTop sz="94660"/>
  </p:normalViewPr>
  <p:slideViewPr>
    <p:cSldViewPr>
      <p:cViewPr varScale="1">
        <p:scale>
          <a:sx n="69" d="100"/>
          <a:sy n="69" d="100"/>
        </p:scale>
        <p:origin x="-146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675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75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75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75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9CCBA879-2B14-41AD-AE3A-17DF1D6D1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2067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Freeform 17"/>
          <p:cNvSpPr>
            <a:spLocks/>
          </p:cNvSpPr>
          <p:nvPr/>
        </p:nvSpPr>
        <p:spPr bwMode="gray">
          <a:xfrm>
            <a:off x="-9525" y="1447800"/>
            <a:ext cx="9164638" cy="3832225"/>
          </a:xfrm>
          <a:custGeom>
            <a:avLst/>
            <a:gdLst>
              <a:gd name="T0" fmla="*/ 12 w 5773"/>
              <a:gd name="T1" fmla="*/ 124 h 2414"/>
              <a:gd name="T2" fmla="*/ 1381 w 5773"/>
              <a:gd name="T3" fmla="*/ 12 h 2414"/>
              <a:gd name="T4" fmla="*/ 4064 w 5773"/>
              <a:gd name="T5" fmla="*/ 581 h 2414"/>
              <a:gd name="T6" fmla="*/ 5773 w 5773"/>
              <a:gd name="T7" fmla="*/ 118 h 2414"/>
              <a:gd name="T8" fmla="*/ 5766 w 5773"/>
              <a:gd name="T9" fmla="*/ 2151 h 2414"/>
              <a:gd name="T10" fmla="*/ 3966 w 5773"/>
              <a:gd name="T11" fmla="*/ 2263 h 2414"/>
              <a:gd name="T12" fmla="*/ 1963 w 5773"/>
              <a:gd name="T13" fmla="*/ 1897 h 2414"/>
              <a:gd name="T14" fmla="*/ 6 w 5773"/>
              <a:gd name="T15" fmla="*/ 2407 h 2414"/>
              <a:gd name="T16" fmla="*/ 12 w 5773"/>
              <a:gd name="T17" fmla="*/ 124 h 24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773" h="2414">
                <a:moveTo>
                  <a:pt x="12" y="124"/>
                </a:moveTo>
                <a:cubicBezTo>
                  <a:pt x="150" y="76"/>
                  <a:pt x="581" y="0"/>
                  <a:pt x="1381" y="12"/>
                </a:cubicBezTo>
                <a:cubicBezTo>
                  <a:pt x="2181" y="23"/>
                  <a:pt x="3370" y="437"/>
                  <a:pt x="4064" y="581"/>
                </a:cubicBezTo>
                <a:cubicBezTo>
                  <a:pt x="4758" y="725"/>
                  <a:pt x="5635" y="219"/>
                  <a:pt x="5773" y="118"/>
                </a:cubicBezTo>
                <a:lnTo>
                  <a:pt x="5766" y="2151"/>
                </a:lnTo>
                <a:cubicBezTo>
                  <a:pt x="4994" y="2407"/>
                  <a:pt x="4326" y="2311"/>
                  <a:pt x="3966" y="2263"/>
                </a:cubicBezTo>
                <a:cubicBezTo>
                  <a:pt x="3606" y="2215"/>
                  <a:pt x="2715" y="1873"/>
                  <a:pt x="1963" y="1897"/>
                </a:cubicBezTo>
                <a:cubicBezTo>
                  <a:pt x="1305" y="1893"/>
                  <a:pt x="0" y="2402"/>
                  <a:pt x="6" y="2407"/>
                </a:cubicBezTo>
                <a:cubicBezTo>
                  <a:pt x="12" y="2414"/>
                  <a:pt x="12" y="568"/>
                  <a:pt x="12" y="124"/>
                </a:cubicBezTo>
                <a:close/>
              </a:path>
            </a:pathLst>
          </a:custGeom>
          <a:solidFill>
            <a:schemeClr val="accent1">
              <a:alpha val="41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90" name="Freeform 18"/>
          <p:cNvSpPr>
            <a:spLocks/>
          </p:cNvSpPr>
          <p:nvPr/>
        </p:nvSpPr>
        <p:spPr bwMode="gray">
          <a:xfrm>
            <a:off x="-9525" y="1730375"/>
            <a:ext cx="9150350" cy="3265488"/>
          </a:xfrm>
          <a:custGeom>
            <a:avLst/>
            <a:gdLst>
              <a:gd name="T0" fmla="*/ 6 w 5764"/>
              <a:gd name="T1" fmla="*/ 272 h 2057"/>
              <a:gd name="T2" fmla="*/ 1453 w 5764"/>
              <a:gd name="T3" fmla="*/ 10 h 2057"/>
              <a:gd name="T4" fmla="*/ 4182 w 5764"/>
              <a:gd name="T5" fmla="*/ 482 h 2057"/>
              <a:gd name="T6" fmla="*/ 5764 w 5764"/>
              <a:gd name="T7" fmla="*/ 154 h 2057"/>
              <a:gd name="T8" fmla="*/ 5764 w 5764"/>
              <a:gd name="T9" fmla="*/ 1806 h 2057"/>
              <a:gd name="T10" fmla="*/ 4005 w 5764"/>
              <a:gd name="T11" fmla="*/ 1994 h 2057"/>
              <a:gd name="T12" fmla="*/ 1891 w 5764"/>
              <a:gd name="T13" fmla="*/ 1522 h 2057"/>
              <a:gd name="T14" fmla="*/ 6 w 5764"/>
              <a:gd name="T15" fmla="*/ 1967 h 2057"/>
              <a:gd name="T16" fmla="*/ 6 w 5764"/>
              <a:gd name="T17" fmla="*/ 272 h 20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764" h="2057">
                <a:moveTo>
                  <a:pt x="6" y="272"/>
                </a:moveTo>
                <a:cubicBezTo>
                  <a:pt x="144" y="233"/>
                  <a:pt x="656" y="0"/>
                  <a:pt x="1453" y="10"/>
                </a:cubicBezTo>
                <a:cubicBezTo>
                  <a:pt x="2250" y="20"/>
                  <a:pt x="3475" y="403"/>
                  <a:pt x="4182" y="482"/>
                </a:cubicBezTo>
                <a:cubicBezTo>
                  <a:pt x="4890" y="561"/>
                  <a:pt x="5626" y="237"/>
                  <a:pt x="5764" y="154"/>
                </a:cubicBezTo>
                <a:lnTo>
                  <a:pt x="5764" y="1806"/>
                </a:lnTo>
                <a:cubicBezTo>
                  <a:pt x="4919" y="2052"/>
                  <a:pt x="4485" y="2057"/>
                  <a:pt x="4005" y="1994"/>
                </a:cubicBezTo>
                <a:cubicBezTo>
                  <a:pt x="3526" y="1929"/>
                  <a:pt x="2640" y="1502"/>
                  <a:pt x="1891" y="1522"/>
                </a:cubicBezTo>
                <a:cubicBezTo>
                  <a:pt x="1234" y="1519"/>
                  <a:pt x="0" y="1962"/>
                  <a:pt x="6" y="1967"/>
                </a:cubicBezTo>
                <a:cubicBezTo>
                  <a:pt x="12" y="1972"/>
                  <a:pt x="6" y="641"/>
                  <a:pt x="6" y="2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3091" name="Group 19"/>
          <p:cNvGrpSpPr>
            <a:grpSpLocks/>
          </p:cNvGrpSpPr>
          <p:nvPr/>
        </p:nvGrpSpPr>
        <p:grpSpPr bwMode="auto">
          <a:xfrm>
            <a:off x="7086600" y="1947863"/>
            <a:ext cx="533400" cy="533400"/>
            <a:chOff x="4752" y="1200"/>
            <a:chExt cx="288" cy="288"/>
          </a:xfrm>
        </p:grpSpPr>
        <p:sp>
          <p:nvSpPr>
            <p:cNvPr id="3092" name="Oval 20"/>
            <p:cNvSpPr>
              <a:spLocks noChangeArrowheads="1"/>
            </p:cNvSpPr>
            <p:nvPr userDrawn="1"/>
          </p:nvSpPr>
          <p:spPr bwMode="gray">
            <a:xfrm>
              <a:off x="4752" y="1200"/>
              <a:ext cx="288" cy="288"/>
            </a:xfrm>
            <a:prstGeom prst="ellipse">
              <a:avLst/>
            </a:prstGeom>
            <a:gradFill rotWithShape="1">
              <a:gsLst>
                <a:gs pos="0">
                  <a:schemeClr val="tx2">
                    <a:gamma/>
                    <a:tint val="25490"/>
                    <a:invGamma/>
                  </a:schemeClr>
                </a:gs>
                <a:gs pos="100000">
                  <a:schemeClr val="tx2">
                    <a:alpha val="3100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3" name="Oval 21"/>
            <p:cNvSpPr>
              <a:spLocks noChangeArrowheads="1"/>
            </p:cNvSpPr>
            <p:nvPr userDrawn="1"/>
          </p:nvSpPr>
          <p:spPr bwMode="gray">
            <a:xfrm>
              <a:off x="4752" y="1200"/>
              <a:ext cx="192" cy="192"/>
            </a:xfrm>
            <a:prstGeom prst="ellipse">
              <a:avLst/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gamma/>
                    <a:tint val="34902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094" name="Group 22"/>
          <p:cNvGrpSpPr>
            <a:grpSpLocks/>
          </p:cNvGrpSpPr>
          <p:nvPr/>
        </p:nvGrpSpPr>
        <p:grpSpPr bwMode="auto">
          <a:xfrm>
            <a:off x="7620000" y="1371600"/>
            <a:ext cx="914400" cy="914400"/>
            <a:chOff x="4992" y="816"/>
            <a:chExt cx="576" cy="576"/>
          </a:xfrm>
        </p:grpSpPr>
        <p:sp>
          <p:nvSpPr>
            <p:cNvPr id="3095" name="Oval 23"/>
            <p:cNvSpPr>
              <a:spLocks noChangeArrowheads="1"/>
            </p:cNvSpPr>
            <p:nvPr userDrawn="1"/>
          </p:nvSpPr>
          <p:spPr bwMode="gray">
            <a:xfrm>
              <a:off x="4992" y="816"/>
              <a:ext cx="576" cy="576"/>
            </a:xfrm>
            <a:prstGeom prst="ellipse">
              <a:avLst/>
            </a:prstGeom>
            <a:solidFill>
              <a:schemeClr val="accent1">
                <a:alpha val="53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6" name="Oval 24"/>
            <p:cNvSpPr>
              <a:spLocks noChangeArrowheads="1"/>
            </p:cNvSpPr>
            <p:nvPr userDrawn="1"/>
          </p:nvSpPr>
          <p:spPr bwMode="gray">
            <a:xfrm>
              <a:off x="4992" y="912"/>
              <a:ext cx="480" cy="384"/>
            </a:xfrm>
            <a:prstGeom prst="ellipse">
              <a:avLst/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gamma/>
                    <a:tint val="34902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097" name="Group 25"/>
          <p:cNvGrpSpPr>
            <a:grpSpLocks/>
          </p:cNvGrpSpPr>
          <p:nvPr/>
        </p:nvGrpSpPr>
        <p:grpSpPr bwMode="auto">
          <a:xfrm>
            <a:off x="304800" y="3429000"/>
            <a:ext cx="1295400" cy="1371600"/>
            <a:chOff x="4992" y="816"/>
            <a:chExt cx="576" cy="576"/>
          </a:xfrm>
        </p:grpSpPr>
        <p:sp>
          <p:nvSpPr>
            <p:cNvPr id="3098" name="Oval 26"/>
            <p:cNvSpPr>
              <a:spLocks noChangeArrowheads="1"/>
            </p:cNvSpPr>
            <p:nvPr userDrawn="1"/>
          </p:nvSpPr>
          <p:spPr bwMode="gray">
            <a:xfrm>
              <a:off x="4992" y="816"/>
              <a:ext cx="576" cy="576"/>
            </a:xfrm>
            <a:prstGeom prst="ellipse">
              <a:avLst/>
            </a:prstGeom>
            <a:solidFill>
              <a:schemeClr val="tx2">
                <a:alpha val="53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99" name="Oval 27"/>
            <p:cNvSpPr>
              <a:spLocks noChangeArrowheads="1"/>
            </p:cNvSpPr>
            <p:nvPr userDrawn="1"/>
          </p:nvSpPr>
          <p:spPr bwMode="gray">
            <a:xfrm>
              <a:off x="4992" y="912"/>
              <a:ext cx="480" cy="384"/>
            </a:xfrm>
            <a:prstGeom prst="ellipse">
              <a:avLst/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gamma/>
                    <a:tint val="34902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477000"/>
            <a:ext cx="2133600" cy="244475"/>
          </a:xfrm>
        </p:spPr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477000"/>
            <a:ext cx="2895600" cy="244475"/>
          </a:xfrm>
        </p:spPr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477000"/>
            <a:ext cx="2133600" cy="244475"/>
          </a:xfrm>
        </p:spPr>
        <p:txBody>
          <a:bodyPr/>
          <a:lstStyle>
            <a:lvl1pPr>
              <a:defRPr sz="1200"/>
            </a:lvl1pPr>
          </a:lstStyle>
          <a:p>
            <a:fld id="{684493E6-2F23-4018-8452-3E74E41A7FEE}" type="slidenum">
              <a:rPr lang="en-US"/>
              <a:pPr/>
              <a:t>‹#›</a:t>
            </a:fld>
            <a:endParaRPr lang="en-US"/>
          </a:p>
        </p:txBody>
      </p:sp>
      <p:grpSp>
        <p:nvGrpSpPr>
          <p:cNvPr id="3088" name="Group 16"/>
          <p:cNvGrpSpPr>
            <a:grpSpLocks/>
          </p:cNvGrpSpPr>
          <p:nvPr/>
        </p:nvGrpSpPr>
        <p:grpSpPr bwMode="auto">
          <a:xfrm>
            <a:off x="228600" y="304800"/>
            <a:ext cx="1079500" cy="633413"/>
            <a:chOff x="2680" y="3678"/>
            <a:chExt cx="680" cy="399"/>
          </a:xfrm>
        </p:grpSpPr>
        <p:sp>
          <p:nvSpPr>
            <p:cNvPr id="3086" name="Text Box 14"/>
            <p:cNvSpPr txBox="1">
              <a:spLocks noChangeArrowheads="1"/>
            </p:cNvSpPr>
            <p:nvPr/>
          </p:nvSpPr>
          <p:spPr bwMode="gray">
            <a:xfrm>
              <a:off x="2680" y="3789"/>
              <a:ext cx="68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r>
                <a:rPr lang="en-US" sz="2400" b="1">
                  <a:solidFill>
                    <a:schemeClr val="tx2"/>
                  </a:solidFill>
                </a:rPr>
                <a:t>LOGO</a:t>
              </a:r>
            </a:p>
          </p:txBody>
        </p:sp>
        <p:sp>
          <p:nvSpPr>
            <p:cNvPr id="3087" name="AutoShape 15"/>
            <p:cNvSpPr>
              <a:spLocks noChangeArrowheads="1"/>
            </p:cNvSpPr>
            <p:nvPr/>
          </p:nvSpPr>
          <p:spPr bwMode="gray">
            <a:xfrm rot="5400000">
              <a:off x="2928" y="3493"/>
              <a:ext cx="172" cy="542"/>
            </a:xfrm>
            <a:prstGeom prst="moon">
              <a:avLst>
                <a:gd name="adj" fmla="val 21208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43000" y="2590800"/>
            <a:ext cx="7086600" cy="1012825"/>
          </a:xfrm>
          <a:effectLst>
            <a:outerShdw dist="53882" dir="2700000" algn="ctr" rotWithShape="0">
              <a:schemeClr val="tx1"/>
            </a:outerShdw>
          </a:effectLst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white">
          <a:xfrm>
            <a:off x="1295400" y="3581400"/>
            <a:ext cx="6705600" cy="381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0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53AAAB-62FA-4767-A01F-59C2414D298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463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85800"/>
            <a:ext cx="20574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85800"/>
            <a:ext cx="60198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D2792F-C1B3-4739-AFD6-09FE573B3F1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288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85800"/>
            <a:ext cx="7391400" cy="563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828800"/>
            <a:ext cx="8229600" cy="4495800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00800"/>
            <a:ext cx="2133600" cy="32067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2067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00800"/>
            <a:ext cx="2133600" cy="320675"/>
          </a:xfrm>
        </p:spPr>
        <p:txBody>
          <a:bodyPr/>
          <a:lstStyle>
            <a:lvl1pPr>
              <a:defRPr/>
            </a:lvl1pPr>
          </a:lstStyle>
          <a:p>
            <a:fld id="{10FAEB7D-5673-45FA-9E04-CFD7C2DBAC1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501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716F10-F3E9-44FE-9534-91CE57A4449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934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7F3749E-703F-42D5-813A-B4C55DC914A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26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8800"/>
            <a:ext cx="40386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40386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FB9F3F-69E8-48EE-8294-51263A8D66F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96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F3B0DDD-C8B3-427C-B3FD-893461D8FE6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323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48AE3D-8638-4C8C-87EE-ADCE846E2BB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960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9E9C53-2688-451E-A4AF-3529311C76B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45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BCA193-D804-4320-9D15-99C33F2AAC6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68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60860D-ABD7-40D0-92C3-AFEE10F5BB8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90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51" name="Object 27"/>
          <p:cNvGraphicFramePr>
            <a:graphicFrameLocks noChangeAspect="1"/>
          </p:cNvGraphicFramePr>
          <p:nvPr/>
        </p:nvGraphicFramePr>
        <p:xfrm>
          <a:off x="0" y="0"/>
          <a:ext cx="9144000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4" name="Image" r:id="rId15" imgW="9561905" imgH="1600000" progId="Photoshop.Image.6">
                  <p:embed/>
                </p:oleObj>
              </mc:Choice>
              <mc:Fallback>
                <p:oleObj name="Image" r:id="rId15" imgW="9561905" imgH="1600000" progId="Photoshop.Image.6">
                  <p:embed/>
                  <p:pic>
                    <p:nvPicPr>
                      <p:cNvPr id="0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white">
                      <a:xfrm>
                        <a:off x="0" y="0"/>
                        <a:ext cx="9144000" cy="1200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40" name="Freeform 16"/>
          <p:cNvSpPr>
            <a:spLocks/>
          </p:cNvSpPr>
          <p:nvPr/>
        </p:nvSpPr>
        <p:spPr bwMode="gray">
          <a:xfrm>
            <a:off x="-11113" y="280988"/>
            <a:ext cx="9155113" cy="1620837"/>
          </a:xfrm>
          <a:custGeom>
            <a:avLst/>
            <a:gdLst>
              <a:gd name="T0" fmla="*/ 6 w 5767"/>
              <a:gd name="T1" fmla="*/ 109 h 1021"/>
              <a:gd name="T2" fmla="*/ 1427 w 5767"/>
              <a:gd name="T3" fmla="*/ 46 h 1021"/>
              <a:gd name="T4" fmla="*/ 4032 w 5767"/>
              <a:gd name="T5" fmla="*/ 255 h 1021"/>
              <a:gd name="T6" fmla="*/ 5767 w 5767"/>
              <a:gd name="T7" fmla="*/ 0 h 1021"/>
              <a:gd name="T8" fmla="*/ 5767 w 5767"/>
              <a:gd name="T9" fmla="*/ 776 h 1021"/>
              <a:gd name="T10" fmla="*/ 4065 w 5767"/>
              <a:gd name="T11" fmla="*/ 831 h 1021"/>
              <a:gd name="T12" fmla="*/ 1984 w 5767"/>
              <a:gd name="T13" fmla="*/ 674 h 1021"/>
              <a:gd name="T14" fmla="*/ 14 w 5767"/>
              <a:gd name="T15" fmla="*/ 995 h 1021"/>
              <a:gd name="T16" fmla="*/ 6 w 5767"/>
              <a:gd name="T17" fmla="*/ 109 h 10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767" h="1021">
                <a:moveTo>
                  <a:pt x="6" y="109"/>
                </a:moveTo>
                <a:cubicBezTo>
                  <a:pt x="144" y="93"/>
                  <a:pt x="626" y="42"/>
                  <a:pt x="1427" y="46"/>
                </a:cubicBezTo>
                <a:cubicBezTo>
                  <a:pt x="2228" y="50"/>
                  <a:pt x="3321" y="224"/>
                  <a:pt x="4032" y="255"/>
                </a:cubicBezTo>
                <a:cubicBezTo>
                  <a:pt x="4742" y="286"/>
                  <a:pt x="5649" y="91"/>
                  <a:pt x="5767" y="0"/>
                </a:cubicBezTo>
                <a:lnTo>
                  <a:pt x="5767" y="776"/>
                </a:lnTo>
                <a:cubicBezTo>
                  <a:pt x="4948" y="879"/>
                  <a:pt x="4543" y="844"/>
                  <a:pt x="4065" y="831"/>
                </a:cubicBezTo>
                <a:cubicBezTo>
                  <a:pt x="3587" y="818"/>
                  <a:pt x="2973" y="694"/>
                  <a:pt x="1984" y="674"/>
                </a:cubicBezTo>
                <a:cubicBezTo>
                  <a:pt x="995" y="654"/>
                  <a:pt x="28" y="969"/>
                  <a:pt x="14" y="995"/>
                </a:cubicBezTo>
                <a:cubicBezTo>
                  <a:pt x="0" y="1021"/>
                  <a:pt x="6" y="255"/>
                  <a:pt x="6" y="109"/>
                </a:cubicBezTo>
                <a:close/>
              </a:path>
            </a:pathLst>
          </a:custGeom>
          <a:solidFill>
            <a:schemeClr val="accent1">
              <a:alpha val="41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41" name="Freeform 17"/>
          <p:cNvSpPr>
            <a:spLocks/>
          </p:cNvSpPr>
          <p:nvPr/>
        </p:nvSpPr>
        <p:spPr bwMode="gray">
          <a:xfrm>
            <a:off x="-20638" y="533400"/>
            <a:ext cx="9161463" cy="1006475"/>
          </a:xfrm>
          <a:custGeom>
            <a:avLst/>
            <a:gdLst>
              <a:gd name="T0" fmla="*/ 20 w 5771"/>
              <a:gd name="T1" fmla="*/ 109 h 634"/>
              <a:gd name="T2" fmla="*/ 1442 w 5771"/>
              <a:gd name="T3" fmla="*/ 3 h 634"/>
              <a:gd name="T4" fmla="*/ 4150 w 5771"/>
              <a:gd name="T5" fmla="*/ 148 h 634"/>
              <a:gd name="T6" fmla="*/ 5771 w 5771"/>
              <a:gd name="T7" fmla="*/ 37 h 634"/>
              <a:gd name="T8" fmla="*/ 5771 w 5771"/>
              <a:gd name="T9" fmla="*/ 557 h 634"/>
              <a:gd name="T10" fmla="*/ 3942 w 5771"/>
              <a:gd name="T11" fmla="*/ 592 h 634"/>
              <a:gd name="T12" fmla="*/ 1839 w 5771"/>
              <a:gd name="T13" fmla="*/ 456 h 634"/>
              <a:gd name="T14" fmla="*/ 6 w 5771"/>
              <a:gd name="T15" fmla="*/ 620 h 634"/>
              <a:gd name="T16" fmla="*/ 20 w 5771"/>
              <a:gd name="T17" fmla="*/ 109 h 6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771" h="634">
                <a:moveTo>
                  <a:pt x="20" y="109"/>
                </a:moveTo>
                <a:cubicBezTo>
                  <a:pt x="26" y="109"/>
                  <a:pt x="645" y="0"/>
                  <a:pt x="1442" y="3"/>
                </a:cubicBezTo>
                <a:cubicBezTo>
                  <a:pt x="2239" y="6"/>
                  <a:pt x="3443" y="123"/>
                  <a:pt x="4150" y="148"/>
                </a:cubicBezTo>
                <a:cubicBezTo>
                  <a:pt x="4858" y="173"/>
                  <a:pt x="5633" y="63"/>
                  <a:pt x="5771" y="37"/>
                </a:cubicBezTo>
                <a:lnTo>
                  <a:pt x="5771" y="557"/>
                </a:lnTo>
                <a:cubicBezTo>
                  <a:pt x="4926" y="634"/>
                  <a:pt x="4422" y="612"/>
                  <a:pt x="3942" y="592"/>
                </a:cubicBezTo>
                <a:cubicBezTo>
                  <a:pt x="3463" y="572"/>
                  <a:pt x="2588" y="450"/>
                  <a:pt x="1839" y="456"/>
                </a:cubicBezTo>
                <a:cubicBezTo>
                  <a:pt x="1182" y="455"/>
                  <a:pt x="0" y="618"/>
                  <a:pt x="6" y="620"/>
                </a:cubicBezTo>
                <a:cubicBezTo>
                  <a:pt x="12" y="621"/>
                  <a:pt x="14" y="109"/>
                  <a:pt x="20" y="1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042" name="Group 18"/>
          <p:cNvGrpSpPr>
            <a:grpSpLocks/>
          </p:cNvGrpSpPr>
          <p:nvPr/>
        </p:nvGrpSpPr>
        <p:grpSpPr bwMode="auto">
          <a:xfrm>
            <a:off x="7740650" y="347663"/>
            <a:ext cx="387350" cy="366712"/>
            <a:chOff x="4752" y="1200"/>
            <a:chExt cx="288" cy="288"/>
          </a:xfrm>
        </p:grpSpPr>
        <p:sp>
          <p:nvSpPr>
            <p:cNvPr id="1043" name="Oval 19"/>
            <p:cNvSpPr>
              <a:spLocks noChangeArrowheads="1"/>
            </p:cNvSpPr>
            <p:nvPr userDrawn="1"/>
          </p:nvSpPr>
          <p:spPr bwMode="gray">
            <a:xfrm>
              <a:off x="4752" y="1200"/>
              <a:ext cx="288" cy="288"/>
            </a:xfrm>
            <a:prstGeom prst="ellipse">
              <a:avLst/>
            </a:prstGeom>
            <a:gradFill rotWithShape="1">
              <a:gsLst>
                <a:gs pos="0">
                  <a:schemeClr val="tx2">
                    <a:gamma/>
                    <a:tint val="25490"/>
                    <a:invGamma/>
                  </a:schemeClr>
                </a:gs>
                <a:gs pos="100000">
                  <a:schemeClr val="tx2">
                    <a:alpha val="3100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4" name="Oval 20"/>
            <p:cNvSpPr>
              <a:spLocks noChangeArrowheads="1"/>
            </p:cNvSpPr>
            <p:nvPr userDrawn="1"/>
          </p:nvSpPr>
          <p:spPr bwMode="gray">
            <a:xfrm>
              <a:off x="4752" y="1200"/>
              <a:ext cx="192" cy="192"/>
            </a:xfrm>
            <a:prstGeom prst="ellipse">
              <a:avLst/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gamma/>
                    <a:tint val="34902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045" name="Group 21"/>
          <p:cNvGrpSpPr>
            <a:grpSpLocks/>
          </p:cNvGrpSpPr>
          <p:nvPr/>
        </p:nvGrpSpPr>
        <p:grpSpPr bwMode="auto">
          <a:xfrm>
            <a:off x="8153400" y="53975"/>
            <a:ext cx="609600" cy="592138"/>
            <a:chOff x="4992" y="816"/>
            <a:chExt cx="576" cy="576"/>
          </a:xfrm>
        </p:grpSpPr>
        <p:sp>
          <p:nvSpPr>
            <p:cNvPr id="1046" name="Oval 22"/>
            <p:cNvSpPr>
              <a:spLocks noChangeArrowheads="1"/>
            </p:cNvSpPr>
            <p:nvPr userDrawn="1"/>
          </p:nvSpPr>
          <p:spPr bwMode="gray">
            <a:xfrm>
              <a:off x="4992" y="816"/>
              <a:ext cx="576" cy="576"/>
            </a:xfrm>
            <a:prstGeom prst="ellipse">
              <a:avLst/>
            </a:prstGeom>
            <a:solidFill>
              <a:schemeClr val="accent1">
                <a:alpha val="53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7" name="Oval 23"/>
            <p:cNvSpPr>
              <a:spLocks noChangeArrowheads="1"/>
            </p:cNvSpPr>
            <p:nvPr userDrawn="1"/>
          </p:nvSpPr>
          <p:spPr bwMode="gray">
            <a:xfrm>
              <a:off x="4992" y="912"/>
              <a:ext cx="480" cy="384"/>
            </a:xfrm>
            <a:prstGeom prst="ellipse">
              <a:avLst/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gamma/>
                    <a:tint val="34902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048" name="Group 24"/>
          <p:cNvGrpSpPr>
            <a:grpSpLocks/>
          </p:cNvGrpSpPr>
          <p:nvPr/>
        </p:nvGrpSpPr>
        <p:grpSpPr bwMode="auto">
          <a:xfrm>
            <a:off x="171450" y="819150"/>
            <a:ext cx="720725" cy="762000"/>
            <a:chOff x="4992" y="816"/>
            <a:chExt cx="576" cy="576"/>
          </a:xfrm>
        </p:grpSpPr>
        <p:sp>
          <p:nvSpPr>
            <p:cNvPr id="1049" name="Oval 25"/>
            <p:cNvSpPr>
              <a:spLocks noChangeArrowheads="1"/>
            </p:cNvSpPr>
            <p:nvPr userDrawn="1"/>
          </p:nvSpPr>
          <p:spPr bwMode="gray">
            <a:xfrm>
              <a:off x="4992" y="816"/>
              <a:ext cx="576" cy="576"/>
            </a:xfrm>
            <a:prstGeom prst="ellipse">
              <a:avLst/>
            </a:prstGeom>
            <a:solidFill>
              <a:schemeClr val="tx2">
                <a:alpha val="53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50" name="Oval 26"/>
            <p:cNvSpPr>
              <a:spLocks noChangeArrowheads="1"/>
            </p:cNvSpPr>
            <p:nvPr userDrawn="1"/>
          </p:nvSpPr>
          <p:spPr bwMode="gray">
            <a:xfrm>
              <a:off x="4992" y="912"/>
              <a:ext cx="480" cy="384"/>
            </a:xfrm>
            <a:prstGeom prst="ellipse">
              <a:avLst/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gamma/>
                    <a:tint val="34902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28800"/>
            <a:ext cx="8229600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400800"/>
            <a:ext cx="2133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00800"/>
            <a:ext cx="2895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2133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9F9F3E5A-1E61-4102-A86C-3C6E338FAFB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white">
          <a:xfrm>
            <a:off x="914400" y="685800"/>
            <a:ext cx="73914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chemeClr val="tx1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v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4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2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pled.googlecode.com/svn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ttp://vietnamteachingjobs.com/wp-content/uploads/2013/04/logo_fpt_university_doc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3" t="12375" r="10809" b="9563"/>
          <a:stretch/>
        </p:blipFill>
        <p:spPr bwMode="auto">
          <a:xfrm>
            <a:off x="76200" y="0"/>
            <a:ext cx="1963683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LED intro - YouTube_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990600"/>
            <a:ext cx="9144000" cy="5334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Management Plan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382000" cy="4648200"/>
          </a:xfrm>
        </p:spPr>
        <p:txBody>
          <a:bodyPr/>
          <a:lstStyle/>
          <a:p>
            <a:r>
              <a:rPr lang="en-US" sz="3200" b="1" dirty="0" smtClean="0"/>
              <a:t>Software Process Model</a:t>
            </a:r>
            <a:r>
              <a:rPr lang="en-US" dirty="0" smtClean="0"/>
              <a:t>: Iterative and Increment Development (IID)</a:t>
            </a:r>
          </a:p>
          <a:p>
            <a:r>
              <a:rPr lang="en-US" sz="3200" b="1" dirty="0" smtClean="0"/>
              <a:t>Delivery</a:t>
            </a:r>
            <a:r>
              <a:rPr lang="en-US" sz="3200" dirty="0" smtClean="0"/>
              <a:t> </a:t>
            </a:r>
            <a:r>
              <a:rPr lang="en-US" dirty="0" smtClean="0"/>
              <a:t>: 17/4/2014</a:t>
            </a:r>
          </a:p>
          <a:p>
            <a:r>
              <a:rPr lang="en-US" sz="3200" b="1" dirty="0" smtClean="0"/>
              <a:t>Efforts</a:t>
            </a:r>
            <a:r>
              <a:rPr lang="en-US" dirty="0" smtClean="0"/>
              <a:t> : 5 </a:t>
            </a:r>
            <a:r>
              <a:rPr lang="en-US" dirty="0" err="1" smtClean="0"/>
              <a:t>mem</a:t>
            </a:r>
            <a:r>
              <a:rPr lang="en-US" dirty="0" smtClean="0"/>
              <a:t>/month</a:t>
            </a:r>
          </a:p>
          <a:p>
            <a:r>
              <a:rPr lang="en-US" sz="3200" b="1" dirty="0" smtClean="0"/>
              <a:t>Duration</a:t>
            </a:r>
            <a:r>
              <a:rPr lang="en-US" dirty="0" smtClean="0"/>
              <a:t> : 3 months </a:t>
            </a:r>
          </a:p>
          <a:p>
            <a:r>
              <a:rPr lang="en-US" sz="3200" b="1" dirty="0" smtClean="0"/>
              <a:t>Budget</a:t>
            </a:r>
            <a:r>
              <a:rPr lang="en-US" dirty="0" smtClean="0"/>
              <a:t>: 121 million VND </a:t>
            </a:r>
            <a:r>
              <a:rPr lang="en-US" dirty="0" smtClean="0">
                <a:sym typeface="Wingdings" pitchFamily="2" charset="2"/>
              </a:rPr>
              <a:t>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740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Management Plan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382000" cy="4648200"/>
          </a:xfrm>
        </p:spPr>
        <p:txBody>
          <a:bodyPr/>
          <a:lstStyle/>
          <a:p>
            <a:r>
              <a:rPr lang="en-US" sz="3200" b="1" dirty="0" smtClean="0"/>
              <a:t>Risk Management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No experiences </a:t>
            </a:r>
            <a:r>
              <a:rPr lang="en-US" b="1" dirty="0" smtClean="0"/>
              <a:t>design hardware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Uncontrollable </a:t>
            </a:r>
            <a:r>
              <a:rPr lang="en-US" b="1" dirty="0" smtClean="0"/>
              <a:t>outsourcing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Limited physical components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Less experiences </a:t>
            </a:r>
            <a:r>
              <a:rPr lang="en-US" b="1" dirty="0" smtClean="0"/>
              <a:t>estimate time and resource 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825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Management Plan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382000" cy="4648200"/>
          </a:xfrm>
        </p:spPr>
        <p:txBody>
          <a:bodyPr/>
          <a:lstStyle/>
          <a:p>
            <a:r>
              <a:rPr lang="en-US" sz="3200" b="1" dirty="0" smtClean="0"/>
              <a:t>Role and Responsibilities 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47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362200"/>
            <a:ext cx="6477000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1089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Management Plan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382000" cy="4648200"/>
          </a:xfrm>
        </p:spPr>
        <p:txBody>
          <a:bodyPr/>
          <a:lstStyle/>
          <a:p>
            <a:r>
              <a:rPr lang="en-US" sz="3200" b="1" dirty="0" smtClean="0"/>
              <a:t>Configuration Management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Using </a:t>
            </a:r>
            <a:r>
              <a:rPr lang="en-US" dirty="0" err="1" smtClean="0"/>
              <a:t>google</a:t>
            </a:r>
            <a:r>
              <a:rPr lang="en-US" dirty="0" smtClean="0"/>
              <a:t> code : </a:t>
            </a:r>
            <a:r>
              <a:rPr lang="en-US" u="sng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2"/>
              </a:rPr>
              <a:t>https://pled.googlecode.com/svn</a:t>
            </a:r>
            <a:r>
              <a:rPr lang="en-US" u="sng" dirty="0" smtClean="0">
                <a:solidFill>
                  <a:schemeClr val="tx1"/>
                </a:solidFill>
                <a:latin typeface="+mn-lt"/>
                <a:ea typeface="+mn-ea"/>
                <a:cs typeface="+mn-cs"/>
                <a:hlinkClick r:id="rId2"/>
              </a:rPr>
              <a:t>/</a:t>
            </a:r>
            <a:endParaRPr lang="en-US" u="sng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vl="0">
              <a:buFont typeface="Wingdings" pitchFamily="2" charset="2"/>
              <a:buChar char="ü"/>
            </a:pPr>
            <a:r>
              <a:rPr 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Document and file must be save on right folder SVN</a:t>
            </a:r>
          </a:p>
          <a:p>
            <a:pPr lvl="0">
              <a:buFont typeface="Wingdings" pitchFamily="2" charset="2"/>
              <a:buChar char="ü"/>
            </a:pPr>
            <a:r>
              <a:rPr 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Version of document must be increase if it was changed</a:t>
            </a:r>
          </a:p>
          <a:p>
            <a:pPr lvl="0">
              <a:buFont typeface="Wingdings" pitchFamily="2" charset="2"/>
              <a:buChar char="ü"/>
            </a:pPr>
            <a:r>
              <a:rPr lang="en-US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When commit file and document into SVN member must be write comment or message</a:t>
            </a:r>
          </a:p>
          <a:p>
            <a:pPr>
              <a:buFont typeface="Wingdings" pitchFamily="2" charset="2"/>
              <a:buChar char="ü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1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Requirement Specifications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User Requirements</a:t>
            </a:r>
            <a:endParaRPr lang="en-US" sz="3200" b="1" u="sng" dirty="0" smtClean="0">
              <a:solidFill>
                <a:schemeClr val="accent5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User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Real – Time Clock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Decorating</a:t>
            </a:r>
            <a:endParaRPr lang="en-US" dirty="0"/>
          </a:p>
          <a:p>
            <a:pPr>
              <a:buFont typeface="Wingdings" pitchFamily="2" charset="2"/>
              <a:buChar char="ü"/>
            </a:pPr>
            <a:endParaRPr lang="en-US" dirty="0"/>
          </a:p>
          <a:p>
            <a:pPr marL="514350" indent="-514350">
              <a:buFont typeface="+mj-lt"/>
              <a:buAutoNum type="arabicPeriod" startAt="2"/>
            </a:pPr>
            <a:r>
              <a:rPr lang="en-US" dirty="0" smtClean="0"/>
              <a:t>Student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System demo when learn Embedded System</a:t>
            </a: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51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System Specification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Using PIC chip to control the system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D</a:t>
            </a: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isplay image, clock and animation in multicolor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System can be controlled with radio remote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One-time setup with real-time clock built-in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Array </a:t>
            </a:r>
            <a:r>
              <a:rPr lang="en-US" dirty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of RGB </a:t>
            </a: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LEDs used to </a:t>
            </a:r>
            <a:r>
              <a:rPr lang="en-US" dirty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create visual </a:t>
            </a:r>
            <a:endParaRPr lang="en-US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Work with Vietnam’s household electrical standard(220v AC)</a:t>
            </a:r>
          </a:p>
        </p:txBody>
      </p:sp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Requirement Specifications</a:t>
            </a:r>
            <a:endParaRPr lang="en-US" sz="4000" dirty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82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Requirement Specifications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Functional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Display digital clock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Display analog clock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Display image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Display text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Setup time</a:t>
            </a: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21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Requirement Specifications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Non - Functional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System stable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Picture display smoothly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User can use product after 5 minutes when they read guideline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Safety 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Avoid electric shock- proof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4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Infrastructure and Tools</a:t>
            </a:r>
            <a:endParaRPr lang="en-US" dirty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Hardware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PIC16F887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DS1307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EEPROM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LED </a:t>
            </a:r>
            <a:r>
              <a:rPr lang="en-US" sz="24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RGB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Radio Frequency 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Module</a:t>
            </a:r>
            <a:endParaRPr lang="en-US" sz="24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buFont typeface="Wingdings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</a:rPr>
              <a:t>Shift </a:t>
            </a:r>
            <a:r>
              <a:rPr lang="en-US" sz="2400" dirty="0" smtClean="0">
                <a:solidFill>
                  <a:schemeClr val="tx1"/>
                </a:solidFill>
              </a:rPr>
              <a:t>Register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</a:rPr>
              <a:t>IC </a:t>
            </a:r>
            <a:r>
              <a:rPr lang="en-US" sz="2400" dirty="0" smtClean="0">
                <a:solidFill>
                  <a:schemeClr val="tx1"/>
                </a:solidFill>
              </a:rPr>
              <a:t>7805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Motor</a:t>
            </a:r>
            <a:endParaRPr lang="en-US" sz="2400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Requirement Specifications</a:t>
            </a:r>
            <a:endParaRPr lang="en-US" sz="4000" dirty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529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Requirement Specifications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Infrastructure and Tools</a:t>
            </a:r>
          </a:p>
          <a:p>
            <a:pPr marL="571500" indent="-571500">
              <a:buFont typeface="+mj-lt"/>
              <a:buAutoNum type="romanUcPeriod" startAt="2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Software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IDE CCS C 5.015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ISIS </a:t>
            </a:r>
            <a:r>
              <a:rPr lang="en-US" sz="2400" dirty="0" err="1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Protues</a:t>
            </a:r>
            <a:endParaRPr lang="en-US" sz="2400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2400" dirty="0" err="1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Pickit</a:t>
            </a:r>
            <a:r>
              <a:rPr lang="en-US" sz="2400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 2, ICD2 Program</a:t>
            </a:r>
          </a:p>
          <a:p>
            <a:pPr lvl="0">
              <a:buFont typeface="Wingdings" pitchFamily="2" charset="2"/>
              <a:buChar char="ü"/>
            </a:pPr>
            <a:r>
              <a:rPr lang="en-US" sz="24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Visual Studio 2012 </a:t>
            </a:r>
            <a:r>
              <a:rPr lang="en-US" sz="24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</a:t>
            </a:r>
            <a:r>
              <a:rPr lang="en-US" sz="24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.NET 4.0</a:t>
            </a:r>
            <a:endParaRPr lang="en-US" sz="24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vl="0">
              <a:buFont typeface="Wingdings" pitchFamily="2" charset="2"/>
              <a:buChar char="ü"/>
            </a:pPr>
            <a:r>
              <a:rPr lang="en-US" sz="24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Altium</a:t>
            </a: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Designer </a:t>
            </a:r>
            <a:r>
              <a:rPr lang="en-US" sz="24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</a:t>
            </a:r>
            <a:endParaRPr lang="en-US" sz="2400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Electronic multi-meter</a:t>
            </a:r>
          </a:p>
          <a:p>
            <a:pPr lvl="0">
              <a:buFont typeface="Wingdings" pitchFamily="2" charset="2"/>
              <a:buChar char="ü"/>
            </a:pPr>
            <a:endParaRPr lang="en-US" sz="24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3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err="1" smtClean="0"/>
              <a:t>p</a:t>
            </a:r>
            <a:r>
              <a:rPr lang="en-US" sz="6600" dirty="0" err="1" smtClean="0">
                <a:solidFill>
                  <a:srgbClr val="FF0000"/>
                </a:solidFill>
              </a:rPr>
              <a:t>L</a:t>
            </a:r>
            <a:r>
              <a:rPr lang="en-US" sz="6600" dirty="0" err="1" smtClean="0">
                <a:solidFill>
                  <a:srgbClr val="0DFF35"/>
                </a:solidFill>
              </a:rPr>
              <a:t>E</a:t>
            </a:r>
            <a:r>
              <a:rPr lang="en-US" sz="6600" dirty="0" err="1" smtClean="0">
                <a:solidFill>
                  <a:srgbClr val="00B0F0"/>
                </a:solidFill>
              </a:rPr>
              <a:t>D</a:t>
            </a:r>
            <a:r>
              <a:rPr lang="en-US" sz="6600" dirty="0" smtClean="0"/>
              <a:t> 2014</a:t>
            </a:r>
            <a:endParaRPr lang="en-US" sz="6600" dirty="0">
              <a:solidFill>
                <a:schemeClr val="bg2"/>
              </a:solidFill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3733800"/>
            <a:ext cx="5410199" cy="457200"/>
          </a:xfrm>
        </p:spPr>
        <p:txBody>
          <a:bodyPr/>
          <a:lstStyle/>
          <a:p>
            <a:r>
              <a:rPr lang="en-US" sz="1800" dirty="0"/>
              <a:t>Ha </a:t>
            </a:r>
            <a:r>
              <a:rPr lang="en-US" sz="1800" dirty="0" err="1" smtClean="0"/>
              <a:t>Noi</a:t>
            </a:r>
            <a:r>
              <a:rPr lang="en-US" sz="1800" dirty="0" smtClean="0"/>
              <a:t>, April 26th</a:t>
            </a:r>
            <a:endParaRPr lang="en-US" sz="1800" dirty="0"/>
          </a:p>
        </p:txBody>
      </p:sp>
      <p:pic>
        <p:nvPicPr>
          <p:cNvPr id="7" name="Picture 6" descr="http://vietnamteachingjobs.com/wp-content/uploads/2013/04/logo_fpt_university_do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3" t="12375" r="10809" b="9563"/>
          <a:stretch/>
        </p:blipFill>
        <p:spPr bwMode="auto">
          <a:xfrm>
            <a:off x="76200" y="0"/>
            <a:ext cx="1963683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710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Design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Architecture Design</a:t>
            </a:r>
          </a:p>
          <a:p>
            <a:pPr marL="571500" indent="-571500">
              <a:buFont typeface="+mj-lt"/>
              <a:buAutoNum type="romanUcPeriod"/>
            </a:pPr>
            <a:r>
              <a:rPr lang="en-US" sz="24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Use case</a:t>
            </a:r>
          </a:p>
          <a:p>
            <a:pPr marL="0" indent="0">
              <a:buNone/>
            </a:pPr>
            <a:endParaRPr lang="en-US" sz="2400" b="1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88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191" y="2323531"/>
            <a:ext cx="5953125" cy="441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7202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Design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Architecture Design</a:t>
            </a:r>
          </a:p>
          <a:p>
            <a:pPr marL="571500" indent="-571500">
              <a:buFont typeface="+mj-lt"/>
              <a:buAutoNum type="romanUcPeriod" startAt="2"/>
            </a:pPr>
            <a:r>
              <a:rPr lang="en-US" sz="24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Block Diagram</a:t>
            </a:r>
          </a:p>
          <a:p>
            <a:pPr marL="571500" indent="-571500">
              <a:buFont typeface="+mj-lt"/>
              <a:buAutoNum type="romanUcPeriod" startAt="2"/>
            </a:pPr>
            <a:endParaRPr lang="en-US" sz="2400" b="1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98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2590800"/>
            <a:ext cx="5257800" cy="373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333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Design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Mechanical </a:t>
            </a:r>
          </a:p>
          <a:p>
            <a:pPr marL="0" indent="0">
              <a:buNone/>
            </a:pPr>
            <a:r>
              <a:rPr lang="en-US" sz="3200" dirty="0" smtClean="0"/>
              <a:t>Supply </a:t>
            </a:r>
            <a:r>
              <a:rPr lang="en-US" sz="3200" dirty="0"/>
              <a:t>power for main board using Rolling-element bearing</a:t>
            </a:r>
          </a:p>
          <a:p>
            <a:endParaRPr lang="en-US" sz="3200" b="1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16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Design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Mechanical </a:t>
            </a: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 bwMode="white">
          <a:xfrm>
            <a:off x="1325532" y="2238180"/>
            <a:ext cx="2132092" cy="74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45791" dir="2021404" algn="ctr" rotWithShape="0">
                    <a:schemeClr val="tx1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bg1"/>
                </a:solidFill>
                <a:latin typeface="Arial" charset="0"/>
              </a:defRPr>
            </a:lvl9pPr>
          </a:lstStyle>
          <a:p>
            <a:r>
              <a:rPr lang="en-US" sz="2000" dirty="0" smtClean="0">
                <a:solidFill>
                  <a:schemeClr val="tx1"/>
                </a:solidFill>
              </a:rPr>
              <a:t>VCC</a:t>
            </a:r>
            <a:endParaRPr lang="en-US" sz="2000" dirty="0">
              <a:solidFill>
                <a:schemeClr val="tx1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68655" y="2819400"/>
            <a:ext cx="4492625" cy="3124200"/>
            <a:chOff x="457200" y="1600200"/>
            <a:chExt cx="4495800" cy="4343400"/>
          </a:xfrm>
        </p:grpSpPr>
        <p:sp>
          <p:nvSpPr>
            <p:cNvPr id="7" name="Flowchart: Direct Access Storage 6"/>
            <p:cNvSpPr/>
            <p:nvPr/>
          </p:nvSpPr>
          <p:spPr>
            <a:xfrm>
              <a:off x="457200" y="1828800"/>
              <a:ext cx="3276600" cy="4114800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lowchart: Direct Access Storage 7"/>
            <p:cNvSpPr/>
            <p:nvPr/>
          </p:nvSpPr>
          <p:spPr>
            <a:xfrm>
              <a:off x="3048000" y="2590800"/>
              <a:ext cx="1905000" cy="2590800"/>
            </a:xfrm>
            <a:prstGeom prst="flowChartMagneticDrum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Elbow Connector 8"/>
            <p:cNvCxnSpPr/>
            <p:nvPr/>
          </p:nvCxnSpPr>
          <p:spPr>
            <a:xfrm>
              <a:off x="914400" y="1600200"/>
              <a:ext cx="3276600" cy="990600"/>
            </a:xfrm>
            <a:prstGeom prst="bentConnector3">
              <a:avLst>
                <a:gd name="adj1" fmla="val 87210"/>
              </a:avLst>
            </a:prstGeom>
            <a:ln w="762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990600" y="3657600"/>
              <a:ext cx="1066800" cy="5134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002060"/>
                  </a:solidFill>
                </a:rPr>
                <a:t>Motor</a:t>
              </a:r>
              <a:endParaRPr lang="en-US" b="1" dirty="0">
                <a:solidFill>
                  <a:srgbClr val="002060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124200" y="3657600"/>
              <a:ext cx="1066800" cy="5134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Bearing</a:t>
              </a:r>
              <a:endParaRPr lang="en-US" b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931953" y="3939088"/>
            <a:ext cx="2322458" cy="1151021"/>
            <a:chOff x="4572000" y="3124200"/>
            <a:chExt cx="2971800" cy="1600200"/>
          </a:xfrm>
        </p:grpSpPr>
        <p:sp>
          <p:nvSpPr>
            <p:cNvPr id="13" name="Flowchart: Direct Access Storage 12"/>
            <p:cNvSpPr/>
            <p:nvPr/>
          </p:nvSpPr>
          <p:spPr>
            <a:xfrm>
              <a:off x="4572000" y="3124200"/>
              <a:ext cx="838200" cy="1600200"/>
            </a:xfrm>
            <a:prstGeom prst="flowChartMagneticDrum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Can 13"/>
            <p:cNvSpPr/>
            <p:nvPr/>
          </p:nvSpPr>
          <p:spPr>
            <a:xfrm rot="5400000">
              <a:off x="5486400" y="2667000"/>
              <a:ext cx="1600200" cy="2514600"/>
            </a:xfrm>
            <a:prstGeom prst="can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" name="Elbow Connector 14"/>
          <p:cNvCxnSpPr/>
          <p:nvPr/>
        </p:nvCxnSpPr>
        <p:spPr>
          <a:xfrm flipV="1">
            <a:off x="4994668" y="3352798"/>
            <a:ext cx="1678136" cy="568241"/>
          </a:xfrm>
          <a:prstGeom prst="bentConnector3">
            <a:avLst>
              <a:gd name="adj1" fmla="val 50000"/>
            </a:avLst>
          </a:prstGeom>
          <a:ln w="76200"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833736" y="2746759"/>
            <a:ext cx="1066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VCC</a:t>
            </a:r>
            <a:endParaRPr lang="en-US" sz="20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6036071" y="4329933"/>
            <a:ext cx="1218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Shaft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036071" y="5695888"/>
            <a:ext cx="1066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Plastic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 flipV="1">
            <a:off x="5198709" y="5047761"/>
            <a:ext cx="776592" cy="64953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34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Design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Schematic, PCB Design</a:t>
            </a: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0640" y="2362200"/>
            <a:ext cx="6153150" cy="428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862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Design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Printed Circuit Design</a:t>
            </a:r>
          </a:p>
          <a:p>
            <a:endParaRPr lang="en-US" sz="3200" b="1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1923" name="Picture 3" descr="C:\Users\Dinh\Desktop\Captu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2438400"/>
            <a:ext cx="8455025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266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Display Mode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MODE_A: Analog Clock</a:t>
            </a:r>
          </a:p>
          <a:p>
            <a:pPr lvl="1"/>
            <a:r>
              <a:rPr lang="en-US" dirty="0" smtClean="0"/>
              <a:t>MODE_B: Digital Clock</a:t>
            </a:r>
          </a:p>
          <a:p>
            <a:pPr lvl="1"/>
            <a:r>
              <a:rPr lang="en-US" dirty="0" smtClean="0"/>
              <a:t>MODE_C: still image</a:t>
            </a:r>
          </a:p>
          <a:p>
            <a:pPr lvl="1"/>
            <a:r>
              <a:rPr lang="en-US" dirty="0" smtClean="0"/>
              <a:t>MODE_D: running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Screen 16 LEDs x 60 NODEs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1" name="Picture 3" descr="C:\Users\LongNT\Downloads\60r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2639291"/>
            <a:ext cx="3566160" cy="3566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LongNT\Downloads\analo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628207"/>
            <a:ext cx="3566160" cy="3566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41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100" name="Picture 4" descr="C:\Users\LongNT\Desktop\Clipboard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286000"/>
            <a:ext cx="4096898" cy="410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LongNT\Downloads\86o02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2999" y="2362200"/>
            <a:ext cx="4033075" cy="403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747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LED’s data structure INT16[3]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7649101"/>
              </p:ext>
            </p:extLst>
          </p:nvPr>
        </p:nvGraphicFramePr>
        <p:xfrm>
          <a:off x="1066800" y="3581400"/>
          <a:ext cx="7188203" cy="2229485"/>
        </p:xfrm>
        <a:graphic>
          <a:graphicData uri="http://schemas.openxmlformats.org/drawingml/2006/table">
            <a:tbl>
              <a:tblPr/>
              <a:tblGrid>
                <a:gridCol w="1094891"/>
                <a:gridCol w="380832"/>
                <a:gridCol w="380832"/>
                <a:gridCol w="380832"/>
                <a:gridCol w="380832"/>
                <a:gridCol w="380832"/>
                <a:gridCol w="380832"/>
                <a:gridCol w="380832"/>
                <a:gridCol w="380832"/>
                <a:gridCol w="380832"/>
                <a:gridCol w="380832"/>
                <a:gridCol w="380832"/>
                <a:gridCol w="380832"/>
                <a:gridCol w="380832"/>
                <a:gridCol w="380832"/>
                <a:gridCol w="380832"/>
                <a:gridCol w="380832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BYTE 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8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BYTE 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86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LED16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8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rgb_bits.blue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8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rgb_bits.red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86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rgb_bits.green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730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Introduction Team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40973" name="Text Box 13"/>
          <p:cNvSpPr txBox="1">
            <a:spLocks noChangeArrowheads="1"/>
          </p:cNvSpPr>
          <p:nvPr/>
        </p:nvSpPr>
        <p:spPr bwMode="gray">
          <a:xfrm>
            <a:off x="2025650" y="2122488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sz="2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0976" name="Text Box 16"/>
          <p:cNvSpPr txBox="1">
            <a:spLocks noChangeArrowheads="1"/>
          </p:cNvSpPr>
          <p:nvPr/>
        </p:nvSpPr>
        <p:spPr bwMode="gray">
          <a:xfrm>
            <a:off x="2025650" y="3036888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sz="2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3" name="Vertical Scroll 42"/>
          <p:cNvSpPr/>
          <p:nvPr/>
        </p:nvSpPr>
        <p:spPr>
          <a:xfrm>
            <a:off x="762000" y="1722032"/>
            <a:ext cx="7772400" cy="4754968"/>
          </a:xfrm>
          <a:prstGeom prst="verticalScroll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reflection blurRad="6350" stA="52000" endA="300" endPos="35000" dir="5400000" sy="-100000" algn="bl" rotWithShape="0"/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96" name="Text Box 6"/>
          <p:cNvSpPr txBox="1">
            <a:spLocks noChangeArrowheads="1"/>
          </p:cNvSpPr>
          <p:nvPr/>
        </p:nvSpPr>
        <p:spPr bwMode="auto">
          <a:xfrm>
            <a:off x="1828800" y="2531677"/>
            <a:ext cx="5791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 err="1" smtClean="0"/>
              <a:t>Nguyễn</a:t>
            </a:r>
            <a:r>
              <a:rPr lang="en-US" dirty="0" smtClean="0"/>
              <a:t> </a:t>
            </a:r>
            <a:r>
              <a:rPr lang="en-US" dirty="0" err="1" smtClean="0"/>
              <a:t>Thanh</a:t>
            </a:r>
            <a:r>
              <a:rPr lang="en-US" dirty="0" smtClean="0"/>
              <a:t> </a:t>
            </a:r>
            <a:r>
              <a:rPr lang="en-US" dirty="0" err="1" smtClean="0"/>
              <a:t>Tùng</a:t>
            </a:r>
            <a:r>
              <a:rPr lang="en-US" dirty="0" smtClean="0"/>
              <a:t> : PM, Designer, Tester</a:t>
            </a:r>
          </a:p>
        </p:txBody>
      </p:sp>
      <p:sp>
        <p:nvSpPr>
          <p:cNvPr id="97" name="Text Box 6"/>
          <p:cNvSpPr txBox="1">
            <a:spLocks noChangeArrowheads="1"/>
          </p:cNvSpPr>
          <p:nvPr/>
        </p:nvSpPr>
        <p:spPr bwMode="auto">
          <a:xfrm>
            <a:off x="1828800" y="3125679"/>
            <a:ext cx="5791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 err="1" smtClean="0"/>
              <a:t>Nguyễn</a:t>
            </a:r>
            <a:r>
              <a:rPr lang="en-US" dirty="0" smtClean="0"/>
              <a:t> </a:t>
            </a:r>
            <a:r>
              <a:rPr lang="en-US" dirty="0" err="1" smtClean="0"/>
              <a:t>Thế</a:t>
            </a:r>
            <a:r>
              <a:rPr lang="en-US" dirty="0" smtClean="0"/>
              <a:t> Long:  Technical Leader, Developer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98" name="Text Box 6"/>
          <p:cNvSpPr txBox="1">
            <a:spLocks noChangeArrowheads="1"/>
          </p:cNvSpPr>
          <p:nvPr/>
        </p:nvSpPr>
        <p:spPr bwMode="auto">
          <a:xfrm>
            <a:off x="1828800" y="3756021"/>
            <a:ext cx="5791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 err="1" smtClean="0"/>
              <a:t>Đỗ</a:t>
            </a:r>
            <a:r>
              <a:rPr lang="en-US" dirty="0" smtClean="0"/>
              <a:t> </a:t>
            </a:r>
            <a:r>
              <a:rPr lang="en-US" dirty="0" err="1" smtClean="0"/>
              <a:t>Văn</a:t>
            </a:r>
            <a:r>
              <a:rPr lang="en-US" dirty="0" smtClean="0"/>
              <a:t> Ban: Mechanic, Tester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99" name="Text Box 6"/>
          <p:cNvSpPr txBox="1">
            <a:spLocks noChangeArrowheads="1"/>
          </p:cNvSpPr>
          <p:nvPr/>
        </p:nvSpPr>
        <p:spPr bwMode="auto">
          <a:xfrm>
            <a:off x="1828800" y="4371589"/>
            <a:ext cx="5791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 err="1" smtClean="0"/>
              <a:t>Đinh</a:t>
            </a:r>
            <a:r>
              <a:rPr lang="en-US" dirty="0" smtClean="0"/>
              <a:t> </a:t>
            </a:r>
            <a:r>
              <a:rPr lang="en-US" dirty="0" err="1" smtClean="0"/>
              <a:t>Xuân</a:t>
            </a:r>
            <a:r>
              <a:rPr lang="en-US" dirty="0" smtClean="0"/>
              <a:t> </a:t>
            </a:r>
            <a:r>
              <a:rPr lang="en-US" dirty="0" err="1" smtClean="0"/>
              <a:t>Bách</a:t>
            </a:r>
            <a:r>
              <a:rPr lang="en-US" dirty="0" smtClean="0"/>
              <a:t>: QA, Test Leader</a:t>
            </a:r>
          </a:p>
        </p:txBody>
      </p:sp>
      <p:sp>
        <p:nvSpPr>
          <p:cNvPr id="100" name="Text Box 6"/>
          <p:cNvSpPr txBox="1">
            <a:spLocks noChangeArrowheads="1"/>
          </p:cNvSpPr>
          <p:nvPr/>
        </p:nvSpPr>
        <p:spPr bwMode="auto">
          <a:xfrm>
            <a:off x="1853181" y="5017920"/>
            <a:ext cx="5791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 err="1" smtClean="0"/>
              <a:t>Đinh</a:t>
            </a:r>
            <a:r>
              <a:rPr lang="en-US" dirty="0" smtClean="0"/>
              <a:t> </a:t>
            </a:r>
            <a:r>
              <a:rPr lang="en-US" dirty="0" err="1" smtClean="0"/>
              <a:t>Quang</a:t>
            </a:r>
            <a:r>
              <a:rPr lang="en-US" dirty="0" smtClean="0"/>
              <a:t> </a:t>
            </a:r>
            <a:r>
              <a:rPr lang="en-US" dirty="0" err="1" smtClean="0"/>
              <a:t>Hải</a:t>
            </a:r>
            <a:r>
              <a:rPr lang="en-US" dirty="0" smtClean="0"/>
              <a:t>: Developer, Designer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02" name="Text Box 6"/>
          <p:cNvSpPr txBox="1">
            <a:spLocks noChangeArrowheads="1"/>
          </p:cNvSpPr>
          <p:nvPr/>
        </p:nvSpPr>
        <p:spPr bwMode="auto">
          <a:xfrm>
            <a:off x="2117725" y="1725282"/>
            <a:ext cx="5060950" cy="560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dirty="0" err="1" smtClean="0"/>
              <a:t>p</a:t>
            </a:r>
            <a:r>
              <a:rPr lang="en-US" dirty="0" err="1" smtClean="0">
                <a:solidFill>
                  <a:srgbClr val="FF0000"/>
                </a:solidFill>
              </a:rPr>
              <a:t>L</a:t>
            </a:r>
            <a:r>
              <a:rPr lang="en-US" dirty="0" err="1" smtClean="0">
                <a:solidFill>
                  <a:srgbClr val="0DFF35"/>
                </a:solidFill>
              </a:rPr>
              <a:t>E</a:t>
            </a:r>
            <a:r>
              <a:rPr lang="en-US" dirty="0" err="1" smtClean="0">
                <a:solidFill>
                  <a:srgbClr val="00B0F0"/>
                </a:solidFill>
              </a:rPr>
              <a:t>D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 smtClean="0"/>
              <a:t>Team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173718" y="1752600"/>
            <a:ext cx="8382000" cy="41148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Timing algorithm</a:t>
            </a:r>
          </a:p>
          <a:p>
            <a:pPr>
              <a:buFont typeface="Wingdings" pitchFamily="2" charset="2"/>
              <a:buChar char="ü"/>
            </a:pPr>
            <a:r>
              <a:rPr lang="en-US" sz="1800" dirty="0"/>
              <a:t>The system use 2 interrupts to </a:t>
            </a:r>
            <a:r>
              <a:rPr lang="en-US" sz="1800" dirty="0" smtClean="0"/>
              <a:t>acknowledge </a:t>
            </a:r>
            <a:r>
              <a:rPr lang="en-US" sz="1800" dirty="0"/>
              <a:t>when a new rotation started and when to print out the next Position’s data of LEDs array. </a:t>
            </a:r>
            <a:endParaRPr lang="en-US" sz="1800" dirty="0" smtClean="0"/>
          </a:p>
          <a:p>
            <a:pPr>
              <a:buFont typeface="Wingdings" pitchFamily="2" charset="2"/>
              <a:buChar char="ü"/>
            </a:pPr>
            <a:r>
              <a:rPr lang="en-US" sz="1800" dirty="0" smtClean="0"/>
              <a:t>Each </a:t>
            </a:r>
            <a:r>
              <a:rPr lang="en-US" sz="1800" dirty="0"/>
              <a:t>Hall interruption </a:t>
            </a:r>
            <a:r>
              <a:rPr lang="en-US" sz="1800" dirty="0" smtClean="0"/>
              <a:t>indicates when the array LED has </a:t>
            </a:r>
            <a:r>
              <a:rPr lang="en-US" sz="1800" dirty="0"/>
              <a:t>finished a rotation.</a:t>
            </a:r>
          </a:p>
          <a:p>
            <a:endParaRPr lang="en-US" sz="2000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Design</a:t>
            </a:r>
            <a:endParaRPr lang="en-US" sz="4000" dirty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146" name="Picture 2" descr="C:\Users\Dinh\Downloads\Timing diagram (4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78" y="3810000"/>
            <a:ext cx="88392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285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Implementation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Mechanical</a:t>
            </a: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dc-motor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05200" y="2063233"/>
            <a:ext cx="3352800" cy="27517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983790" y="2224629"/>
            <a:ext cx="1938831" cy="1591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Nut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27806" y="2733251"/>
            <a:ext cx="1348660" cy="13602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Bolt"/>
          <p:cNvPicPr/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254534" y="5078421"/>
            <a:ext cx="1025295" cy="1062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Springs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168831" y="4814935"/>
            <a:ext cx="1648512" cy="11701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/>
          <p:cNvSpPr txBox="1"/>
          <p:nvPr/>
        </p:nvSpPr>
        <p:spPr>
          <a:xfrm>
            <a:off x="4572000" y="4991766"/>
            <a:ext cx="1780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Motor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70766" y="3954983"/>
            <a:ext cx="1780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Rolling-element bearing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86951" y="4091752"/>
            <a:ext cx="1780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Nut and bolt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70766" y="6317183"/>
            <a:ext cx="1780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Spring</a:t>
            </a:r>
          </a:p>
        </p:txBody>
      </p:sp>
    </p:spTree>
    <p:extLst>
      <p:ext uri="{BB962C8B-B14F-4D97-AF65-F5344CB8AC3E}">
        <p14:creationId xmlns:p14="http://schemas.microsoft.com/office/powerpoint/2010/main" val="2857697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Implementation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Mechanical</a:t>
            </a:r>
          </a:p>
          <a:p>
            <a:endParaRPr lang="en-US" sz="3200" b="1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4" name="Picture 2" descr="C:\Users\Dinh\Downloads\CAM0041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2133600"/>
            <a:ext cx="548640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774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Circuit Board</a:t>
            </a:r>
            <a:endParaRPr lang="en-US" sz="3200" b="1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Implementation</a:t>
            </a:r>
            <a:endParaRPr lang="en-US" sz="4000" dirty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194" name="Picture 2" descr="C:\Users\Dinh\Downloads\CAM00416 (1)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8" t="12896" b="14719"/>
          <a:stretch/>
        </p:blipFill>
        <p:spPr bwMode="auto">
          <a:xfrm>
            <a:off x="1828800" y="2463044"/>
            <a:ext cx="5871030" cy="3292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2819400" y="5985578"/>
            <a:ext cx="4160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pLed</a:t>
            </a:r>
            <a:r>
              <a:rPr lang="en-US" dirty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 dual and triple color </a:t>
            </a: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v1.0 (legacy)</a:t>
            </a:r>
            <a:endParaRPr lang="en-US" dirty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924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Circuit Board</a:t>
            </a:r>
            <a:endParaRPr lang="en-US" sz="3200" b="1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Implementation</a:t>
            </a:r>
            <a:endParaRPr lang="en-US" sz="4000" dirty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2" descr="C:\Users\Dinh\Downloads\CAM00418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72" r="2481" b="30669"/>
          <a:stretch/>
        </p:blipFill>
        <p:spPr bwMode="auto">
          <a:xfrm>
            <a:off x="685800" y="2438400"/>
            <a:ext cx="7620000" cy="275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332661" y="5486400"/>
            <a:ext cx="23262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pLed</a:t>
            </a:r>
            <a:r>
              <a:rPr lang="en-US" dirty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triple </a:t>
            </a:r>
            <a:r>
              <a:rPr lang="en-US" dirty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color </a:t>
            </a: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v2.0</a:t>
            </a:r>
            <a:endParaRPr lang="en-US" dirty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763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 descr="C:\Users\Dinh\Downloads\Display structure 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8800"/>
            <a:ext cx="7239000" cy="4854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307975" y="1828800"/>
            <a:ext cx="8382000" cy="40386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System structure </a:t>
            </a:r>
          </a:p>
        </p:txBody>
      </p:sp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Implementation</a:t>
            </a:r>
            <a:endParaRPr lang="en-US" sz="4000" dirty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4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960438"/>
          </a:xfrm>
        </p:spPr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Implementation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524000"/>
            <a:ext cx="7467600" cy="639762"/>
          </a:xfrm>
        </p:spPr>
        <p:txBody>
          <a:bodyPr>
            <a:normAutofit/>
          </a:bodyPr>
          <a:lstStyle/>
          <a:p>
            <a:pPr marL="457200" indent="-457200">
              <a:buFont typeface="Wingdings" pitchFamily="2" charset="2"/>
              <a:buChar char="v"/>
            </a:pPr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Modify Driver: </a:t>
            </a:r>
            <a:r>
              <a:rPr lang="en-US" sz="28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performance</a:t>
            </a:r>
            <a:endParaRPr lang="en-US" sz="3200" b="1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0375" y="2183714"/>
            <a:ext cx="4041775" cy="639762"/>
          </a:xfrm>
        </p:spPr>
        <p:txBody>
          <a:bodyPr/>
          <a:lstStyle/>
          <a:p>
            <a:r>
              <a:rPr lang="en-US" dirty="0" smtClean="0"/>
              <a:t>Before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2"/>
          </p:nvPr>
        </p:nvSpPr>
        <p:spPr>
          <a:xfrm>
            <a:off x="438604" y="2396557"/>
            <a:ext cx="4040188" cy="3941763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sz="1600" dirty="0" smtClean="0"/>
              <a:t>40 state changes take 7/10 rotation</a:t>
            </a:r>
            <a:endParaRPr lang="en-US" sz="1600" dirty="0"/>
          </a:p>
        </p:txBody>
      </p:sp>
      <p:pic>
        <p:nvPicPr>
          <p:cNvPr id="4099" name="Picture 3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0375" y="2810008"/>
            <a:ext cx="3499079" cy="3041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2819401"/>
            <a:ext cx="3581400" cy="3032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Content Placeholder 2"/>
          <p:cNvSpPr txBox="1">
            <a:spLocks/>
          </p:cNvSpPr>
          <p:nvPr/>
        </p:nvSpPr>
        <p:spPr bwMode="auto">
          <a:xfrm>
            <a:off x="4346917" y="2362200"/>
            <a:ext cx="4040188" cy="39968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v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18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After Optimization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sz="1600" dirty="0" smtClean="0"/>
              <a:t>40 state changes take 3/10 rotation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2651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Testing &amp;QA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Defect Log</a:t>
            </a:r>
          </a:p>
          <a:p>
            <a:endParaRPr lang="en-US" sz="3200" b="1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29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75" y="2362200"/>
            <a:ext cx="8334375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214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Testing &amp;QA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Test Report </a:t>
            </a:r>
          </a:p>
          <a:p>
            <a:endParaRPr lang="en-US" sz="3200" b="1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39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590800"/>
            <a:ext cx="69342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469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Testing &amp;QA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491" y="1828800"/>
            <a:ext cx="8382000" cy="4648200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Quality Assurance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4 bugs after release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4 bugs into 1 issue</a:t>
            </a:r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21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Contents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40973" name="Text Box 13"/>
          <p:cNvSpPr txBox="1">
            <a:spLocks noChangeArrowheads="1"/>
          </p:cNvSpPr>
          <p:nvPr/>
        </p:nvSpPr>
        <p:spPr bwMode="gray">
          <a:xfrm>
            <a:off x="2025650" y="2122488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sz="2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0976" name="Text Box 16"/>
          <p:cNvSpPr txBox="1">
            <a:spLocks noChangeArrowheads="1"/>
          </p:cNvSpPr>
          <p:nvPr/>
        </p:nvSpPr>
        <p:spPr bwMode="gray">
          <a:xfrm>
            <a:off x="2025650" y="3036888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sz="2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3" name="Vertical Scroll 32"/>
          <p:cNvSpPr/>
          <p:nvPr/>
        </p:nvSpPr>
        <p:spPr>
          <a:xfrm>
            <a:off x="228600" y="1693968"/>
            <a:ext cx="4572000" cy="4495800"/>
          </a:xfrm>
          <a:prstGeom prst="verticalScroll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reflection blurRad="6350" stA="52000" endA="300" endPos="35000" dir="5400000" sy="-100000" algn="bl" rotWithShape="0"/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grpSp>
        <p:nvGrpSpPr>
          <p:cNvPr id="34" name="Group 3"/>
          <p:cNvGrpSpPr>
            <a:grpSpLocks/>
          </p:cNvGrpSpPr>
          <p:nvPr/>
        </p:nvGrpSpPr>
        <p:grpSpPr bwMode="auto">
          <a:xfrm>
            <a:off x="838199" y="2427813"/>
            <a:ext cx="762000" cy="665162"/>
            <a:chOff x="1110" y="2656"/>
            <a:chExt cx="1549" cy="1351"/>
          </a:xfrm>
        </p:grpSpPr>
        <p:sp>
          <p:nvSpPr>
            <p:cNvPr id="35" name="AutoShape 4"/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AutoShape 5"/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AutoShape 6"/>
            <p:cNvSpPr>
              <a:spLocks noChangeArrowheads="1"/>
            </p:cNvSpPr>
            <p:nvPr/>
          </p:nvSpPr>
          <p:spPr bwMode="gray">
            <a:xfrm>
              <a:off x="120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folHlink">
                    <a:gamma/>
                    <a:shade val="46275"/>
                    <a:invGamma/>
                  </a:schemeClr>
                </a:gs>
                <a:gs pos="100000">
                  <a:schemeClr val="folHlink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b="1" dirty="0" smtClean="0">
                  <a:solidFill>
                    <a:schemeClr val="accent3">
                      <a:lumMod val="95000"/>
                    </a:schemeClr>
                  </a:solidFill>
                </a:rPr>
                <a:t>1</a:t>
              </a:r>
              <a:endParaRPr lang="en-US" b="1" dirty="0">
                <a:solidFill>
                  <a:schemeClr val="accent3">
                    <a:lumMod val="95000"/>
                  </a:schemeClr>
                </a:solidFill>
              </a:endParaRPr>
            </a:p>
          </p:txBody>
        </p:sp>
      </p:grpSp>
      <p:grpSp>
        <p:nvGrpSpPr>
          <p:cNvPr id="38" name="Group 7"/>
          <p:cNvGrpSpPr>
            <a:grpSpLocks/>
          </p:cNvGrpSpPr>
          <p:nvPr/>
        </p:nvGrpSpPr>
        <p:grpSpPr bwMode="auto">
          <a:xfrm>
            <a:off x="844594" y="3316094"/>
            <a:ext cx="762000" cy="665162"/>
            <a:chOff x="3174" y="2656"/>
            <a:chExt cx="1549" cy="1351"/>
          </a:xfrm>
        </p:grpSpPr>
        <p:sp>
          <p:nvSpPr>
            <p:cNvPr id="39" name="AutoShape 8"/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AutoShape 9"/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AutoShape 10"/>
            <p:cNvSpPr>
              <a:spLocks noChangeArrowheads="1"/>
            </p:cNvSpPr>
            <p:nvPr/>
          </p:nvSpPr>
          <p:spPr bwMode="gray">
            <a:xfrm>
              <a:off x="3264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dirty="0">
                  <a:solidFill>
                    <a:schemeClr val="accent3">
                      <a:lumMod val="95000"/>
                    </a:schemeClr>
                  </a:solidFill>
                </a:rPr>
                <a:t>2</a:t>
              </a:r>
            </a:p>
          </p:txBody>
        </p:sp>
      </p:grpSp>
      <p:sp>
        <p:nvSpPr>
          <p:cNvPr id="43" name="Vertical Scroll 42"/>
          <p:cNvSpPr/>
          <p:nvPr/>
        </p:nvSpPr>
        <p:spPr>
          <a:xfrm>
            <a:off x="4419600" y="1682644"/>
            <a:ext cx="4572000" cy="4495800"/>
          </a:xfrm>
          <a:prstGeom prst="verticalScroll">
            <a:avLst/>
          </a:prstGeom>
          <a:effectLst>
            <a:outerShdw blurRad="40000" dist="20000" dir="5400000" rotWithShape="0">
              <a:srgbClr val="000000">
                <a:alpha val="38000"/>
              </a:srgbClr>
            </a:outerShdw>
            <a:reflection blurRad="6350" stA="52000" endA="300" endPos="35000" dir="5400000" sy="-100000" algn="bl" rotWithShape="0"/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44" name="Group 7"/>
          <p:cNvGrpSpPr>
            <a:grpSpLocks/>
          </p:cNvGrpSpPr>
          <p:nvPr/>
        </p:nvGrpSpPr>
        <p:grpSpPr bwMode="auto">
          <a:xfrm>
            <a:off x="839921" y="5040807"/>
            <a:ext cx="762000" cy="665162"/>
            <a:chOff x="3174" y="2656"/>
            <a:chExt cx="1549" cy="1351"/>
          </a:xfrm>
        </p:grpSpPr>
        <p:sp>
          <p:nvSpPr>
            <p:cNvPr id="45" name="AutoShape 8"/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AutoShape 9"/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AutoShape 10"/>
            <p:cNvSpPr>
              <a:spLocks noChangeArrowheads="1"/>
            </p:cNvSpPr>
            <p:nvPr/>
          </p:nvSpPr>
          <p:spPr bwMode="gray">
            <a:xfrm>
              <a:off x="326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dirty="0" smtClean="0">
                  <a:solidFill>
                    <a:schemeClr val="accent3">
                      <a:lumMod val="95000"/>
                    </a:schemeClr>
                  </a:solidFill>
                </a:rPr>
                <a:t>4</a:t>
              </a:r>
              <a:endParaRPr lang="en-US" dirty="0">
                <a:solidFill>
                  <a:schemeClr val="accent3">
                    <a:lumMod val="95000"/>
                  </a:schemeClr>
                </a:solidFill>
              </a:endParaRPr>
            </a:p>
          </p:txBody>
        </p:sp>
      </p:grpSp>
      <p:grpSp>
        <p:nvGrpSpPr>
          <p:cNvPr id="48" name="Group 3"/>
          <p:cNvGrpSpPr>
            <a:grpSpLocks/>
          </p:cNvGrpSpPr>
          <p:nvPr/>
        </p:nvGrpSpPr>
        <p:grpSpPr bwMode="auto">
          <a:xfrm>
            <a:off x="5041548" y="2439137"/>
            <a:ext cx="762000" cy="665162"/>
            <a:chOff x="1110" y="2656"/>
            <a:chExt cx="1549" cy="1351"/>
          </a:xfrm>
        </p:grpSpPr>
        <p:sp>
          <p:nvSpPr>
            <p:cNvPr id="49" name="AutoShape 4"/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AutoShape 5"/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AutoShape 6"/>
            <p:cNvSpPr>
              <a:spLocks noChangeArrowheads="1"/>
            </p:cNvSpPr>
            <p:nvPr/>
          </p:nvSpPr>
          <p:spPr bwMode="gray">
            <a:xfrm>
              <a:off x="120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folHlink">
                    <a:gamma/>
                    <a:shade val="46275"/>
                    <a:invGamma/>
                  </a:schemeClr>
                </a:gs>
                <a:gs pos="100000">
                  <a:schemeClr val="folHlink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dirty="0" smtClean="0">
                  <a:solidFill>
                    <a:schemeClr val="accent3">
                      <a:lumMod val="95000"/>
                    </a:schemeClr>
                  </a:solidFill>
                </a:rPr>
                <a:t>5</a:t>
              </a:r>
              <a:endParaRPr lang="en-US" dirty="0">
                <a:solidFill>
                  <a:schemeClr val="accent3">
                    <a:lumMod val="95000"/>
                  </a:schemeClr>
                </a:solidFill>
              </a:endParaRPr>
            </a:p>
          </p:txBody>
        </p:sp>
      </p:grpSp>
      <p:grpSp>
        <p:nvGrpSpPr>
          <p:cNvPr id="52" name="Group 3"/>
          <p:cNvGrpSpPr>
            <a:grpSpLocks/>
          </p:cNvGrpSpPr>
          <p:nvPr/>
        </p:nvGrpSpPr>
        <p:grpSpPr bwMode="auto">
          <a:xfrm>
            <a:off x="841397" y="4179676"/>
            <a:ext cx="762000" cy="665162"/>
            <a:chOff x="1110" y="2656"/>
            <a:chExt cx="1549" cy="1351"/>
          </a:xfrm>
        </p:grpSpPr>
        <p:sp>
          <p:nvSpPr>
            <p:cNvPr id="53" name="AutoShape 4"/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AutoShape 5"/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AutoShape 6"/>
            <p:cNvSpPr>
              <a:spLocks noChangeArrowheads="1"/>
            </p:cNvSpPr>
            <p:nvPr/>
          </p:nvSpPr>
          <p:spPr bwMode="gray">
            <a:xfrm>
              <a:off x="1193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folHlink">
                    <a:gamma/>
                    <a:shade val="46275"/>
                    <a:invGamma/>
                  </a:schemeClr>
                </a:gs>
                <a:gs pos="100000">
                  <a:schemeClr val="folHlink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dirty="0" smtClean="0">
                  <a:solidFill>
                    <a:schemeClr val="accent3">
                      <a:lumMod val="95000"/>
                    </a:schemeClr>
                  </a:solidFill>
                </a:rPr>
                <a:t>3</a:t>
              </a:r>
              <a:endParaRPr lang="en-US" dirty="0">
                <a:solidFill>
                  <a:schemeClr val="accent3">
                    <a:lumMod val="95000"/>
                  </a:schemeClr>
                </a:solidFill>
              </a:endParaRPr>
            </a:p>
          </p:txBody>
        </p:sp>
      </p:grpSp>
      <p:grpSp>
        <p:nvGrpSpPr>
          <p:cNvPr id="57" name="Group 7"/>
          <p:cNvGrpSpPr>
            <a:grpSpLocks/>
          </p:cNvGrpSpPr>
          <p:nvPr/>
        </p:nvGrpSpPr>
        <p:grpSpPr bwMode="auto">
          <a:xfrm>
            <a:off x="5041548" y="3304770"/>
            <a:ext cx="762000" cy="665162"/>
            <a:chOff x="3174" y="2656"/>
            <a:chExt cx="1549" cy="1351"/>
          </a:xfrm>
        </p:grpSpPr>
        <p:sp>
          <p:nvSpPr>
            <p:cNvPr id="58" name="AutoShape 8"/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AutoShape 9"/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AutoShape 10"/>
            <p:cNvSpPr>
              <a:spLocks noChangeArrowheads="1"/>
            </p:cNvSpPr>
            <p:nvPr/>
          </p:nvSpPr>
          <p:spPr bwMode="gray">
            <a:xfrm>
              <a:off x="3264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dirty="0" smtClean="0">
                  <a:solidFill>
                    <a:schemeClr val="accent3">
                      <a:lumMod val="95000"/>
                    </a:schemeClr>
                  </a:solidFill>
                </a:rPr>
                <a:t>6</a:t>
              </a:r>
              <a:endParaRPr lang="en-US" dirty="0">
                <a:solidFill>
                  <a:schemeClr val="accent3">
                    <a:lumMod val="95000"/>
                  </a:schemeClr>
                </a:solidFill>
              </a:endParaRPr>
            </a:p>
          </p:txBody>
        </p:sp>
      </p:grpSp>
      <p:grpSp>
        <p:nvGrpSpPr>
          <p:cNvPr id="61" name="Group 3"/>
          <p:cNvGrpSpPr>
            <a:grpSpLocks/>
          </p:cNvGrpSpPr>
          <p:nvPr/>
        </p:nvGrpSpPr>
        <p:grpSpPr bwMode="auto">
          <a:xfrm>
            <a:off x="5058069" y="4168352"/>
            <a:ext cx="762000" cy="665162"/>
            <a:chOff x="1110" y="2656"/>
            <a:chExt cx="1549" cy="1351"/>
          </a:xfrm>
        </p:grpSpPr>
        <p:sp>
          <p:nvSpPr>
            <p:cNvPr id="62" name="AutoShape 4"/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AutoShape 5"/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" name="AutoShape 6"/>
            <p:cNvSpPr>
              <a:spLocks noChangeArrowheads="1"/>
            </p:cNvSpPr>
            <p:nvPr/>
          </p:nvSpPr>
          <p:spPr bwMode="gray">
            <a:xfrm>
              <a:off x="1193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folHlink">
                    <a:gamma/>
                    <a:shade val="46275"/>
                    <a:invGamma/>
                  </a:schemeClr>
                </a:gs>
                <a:gs pos="100000">
                  <a:schemeClr val="folHlink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dirty="0" smtClean="0">
                  <a:solidFill>
                    <a:schemeClr val="accent3">
                      <a:lumMod val="95000"/>
                    </a:schemeClr>
                  </a:solidFill>
                </a:rPr>
                <a:t>7</a:t>
              </a:r>
              <a:endParaRPr lang="en-US" dirty="0">
                <a:solidFill>
                  <a:schemeClr val="accent3">
                    <a:lumMod val="95000"/>
                  </a:schemeClr>
                </a:solidFill>
              </a:endParaRPr>
            </a:p>
          </p:txBody>
        </p:sp>
      </p:grpSp>
      <p:grpSp>
        <p:nvGrpSpPr>
          <p:cNvPr id="65" name="Group 7"/>
          <p:cNvGrpSpPr>
            <a:grpSpLocks/>
          </p:cNvGrpSpPr>
          <p:nvPr/>
        </p:nvGrpSpPr>
        <p:grpSpPr bwMode="auto">
          <a:xfrm>
            <a:off x="5061938" y="5080195"/>
            <a:ext cx="762000" cy="665162"/>
            <a:chOff x="3174" y="2656"/>
            <a:chExt cx="1549" cy="1351"/>
          </a:xfrm>
        </p:grpSpPr>
        <p:sp>
          <p:nvSpPr>
            <p:cNvPr id="66" name="AutoShape 8"/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7" name="AutoShape 9"/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" name="AutoShape 10"/>
            <p:cNvSpPr>
              <a:spLocks noChangeArrowheads="1"/>
            </p:cNvSpPr>
            <p:nvPr/>
          </p:nvSpPr>
          <p:spPr bwMode="gray">
            <a:xfrm>
              <a:off x="326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dirty="0" smtClean="0">
                  <a:solidFill>
                    <a:schemeClr val="accent3">
                      <a:lumMod val="95000"/>
                    </a:schemeClr>
                  </a:solidFill>
                </a:rPr>
                <a:t>8</a:t>
              </a:r>
              <a:endParaRPr lang="en-US" dirty="0">
                <a:solidFill>
                  <a:schemeClr val="accent3">
                    <a:lumMod val="95000"/>
                  </a:schemeClr>
                </a:solidFill>
              </a:endParaRPr>
            </a:p>
          </p:txBody>
        </p:sp>
      </p:grpSp>
      <p:sp>
        <p:nvSpPr>
          <p:cNvPr id="77" name="Line 11"/>
          <p:cNvSpPr>
            <a:spLocks noChangeShapeType="1"/>
          </p:cNvSpPr>
          <p:nvPr/>
        </p:nvSpPr>
        <p:spPr bwMode="auto">
          <a:xfrm flipV="1">
            <a:off x="1530598" y="3009590"/>
            <a:ext cx="2585923" cy="26109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Line 11"/>
          <p:cNvSpPr>
            <a:spLocks noChangeShapeType="1"/>
          </p:cNvSpPr>
          <p:nvPr/>
        </p:nvSpPr>
        <p:spPr bwMode="auto">
          <a:xfrm flipV="1">
            <a:off x="1493067" y="3913374"/>
            <a:ext cx="2585923" cy="26109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Line 11"/>
          <p:cNvSpPr>
            <a:spLocks noChangeShapeType="1"/>
          </p:cNvSpPr>
          <p:nvPr/>
        </p:nvSpPr>
        <p:spPr bwMode="auto">
          <a:xfrm flipV="1">
            <a:off x="1493067" y="4756693"/>
            <a:ext cx="2585923" cy="26109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Line 11"/>
          <p:cNvSpPr>
            <a:spLocks noChangeShapeType="1"/>
          </p:cNvSpPr>
          <p:nvPr/>
        </p:nvSpPr>
        <p:spPr bwMode="auto">
          <a:xfrm flipV="1">
            <a:off x="1577771" y="5647038"/>
            <a:ext cx="2585923" cy="26109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Text Box 12"/>
          <p:cNvSpPr txBox="1">
            <a:spLocks noChangeArrowheads="1"/>
          </p:cNvSpPr>
          <p:nvPr/>
        </p:nvSpPr>
        <p:spPr bwMode="auto">
          <a:xfrm>
            <a:off x="1558194" y="2586041"/>
            <a:ext cx="262507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/>
              <a:t>  Introduction</a:t>
            </a:r>
          </a:p>
          <a:p>
            <a:pPr algn="ctr" eaLnBrk="0" hangingPunct="0"/>
            <a:endParaRPr lang="en-US" sz="2400" dirty="0"/>
          </a:p>
        </p:txBody>
      </p:sp>
      <p:sp>
        <p:nvSpPr>
          <p:cNvPr id="83" name="Text Box 12"/>
          <p:cNvSpPr txBox="1">
            <a:spLocks noChangeArrowheads="1"/>
          </p:cNvSpPr>
          <p:nvPr/>
        </p:nvSpPr>
        <p:spPr bwMode="auto">
          <a:xfrm>
            <a:off x="1640529" y="3459489"/>
            <a:ext cx="262507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2000" dirty="0" smtClean="0"/>
              <a:t> Management Plan</a:t>
            </a:r>
          </a:p>
          <a:p>
            <a:pPr algn="ctr" eaLnBrk="0" hangingPunct="0"/>
            <a:endParaRPr lang="en-US" sz="2400" dirty="0"/>
          </a:p>
        </p:txBody>
      </p:sp>
      <p:sp>
        <p:nvSpPr>
          <p:cNvPr id="84" name="Text Box 12"/>
          <p:cNvSpPr txBox="1">
            <a:spLocks noChangeArrowheads="1"/>
          </p:cNvSpPr>
          <p:nvPr/>
        </p:nvSpPr>
        <p:spPr bwMode="auto">
          <a:xfrm>
            <a:off x="1600199" y="4112620"/>
            <a:ext cx="2931471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2000" dirty="0" smtClean="0"/>
              <a:t> Requirement</a:t>
            </a:r>
          </a:p>
          <a:p>
            <a:r>
              <a:rPr lang="en-US" sz="2000" dirty="0" smtClean="0"/>
              <a:t> Specifications</a:t>
            </a:r>
          </a:p>
          <a:p>
            <a:pPr algn="ctr" eaLnBrk="0" hangingPunct="0"/>
            <a:endParaRPr lang="en-US" sz="2400" dirty="0"/>
          </a:p>
        </p:txBody>
      </p:sp>
      <p:sp>
        <p:nvSpPr>
          <p:cNvPr id="85" name="Text Box 12"/>
          <p:cNvSpPr txBox="1">
            <a:spLocks noChangeArrowheads="1"/>
          </p:cNvSpPr>
          <p:nvPr/>
        </p:nvSpPr>
        <p:spPr bwMode="auto">
          <a:xfrm>
            <a:off x="1577771" y="5152589"/>
            <a:ext cx="293147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2000" dirty="0" smtClean="0"/>
              <a:t> Design</a:t>
            </a:r>
          </a:p>
          <a:p>
            <a:pPr algn="ctr" eaLnBrk="0" hangingPunct="0"/>
            <a:endParaRPr lang="en-US" sz="2400" dirty="0"/>
          </a:p>
        </p:txBody>
      </p:sp>
      <p:sp>
        <p:nvSpPr>
          <p:cNvPr id="87" name="Line 14"/>
          <p:cNvSpPr>
            <a:spLocks noChangeShapeType="1"/>
          </p:cNvSpPr>
          <p:nvPr/>
        </p:nvSpPr>
        <p:spPr bwMode="auto">
          <a:xfrm>
            <a:off x="5722632" y="3042263"/>
            <a:ext cx="2633209" cy="5768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Line 14"/>
          <p:cNvSpPr>
            <a:spLocks noChangeShapeType="1"/>
          </p:cNvSpPr>
          <p:nvPr/>
        </p:nvSpPr>
        <p:spPr bwMode="auto">
          <a:xfrm>
            <a:off x="5722631" y="3930544"/>
            <a:ext cx="2633209" cy="5768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Line 14"/>
          <p:cNvSpPr>
            <a:spLocks noChangeShapeType="1"/>
          </p:cNvSpPr>
          <p:nvPr/>
        </p:nvSpPr>
        <p:spPr bwMode="auto">
          <a:xfrm>
            <a:off x="5715807" y="4779890"/>
            <a:ext cx="2633209" cy="5768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Line 14"/>
          <p:cNvSpPr>
            <a:spLocks noChangeShapeType="1"/>
          </p:cNvSpPr>
          <p:nvPr/>
        </p:nvSpPr>
        <p:spPr bwMode="auto">
          <a:xfrm>
            <a:off x="5715806" y="5694645"/>
            <a:ext cx="2633209" cy="5768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Text Box 12"/>
          <p:cNvSpPr txBox="1">
            <a:spLocks noChangeArrowheads="1"/>
          </p:cNvSpPr>
          <p:nvPr/>
        </p:nvSpPr>
        <p:spPr bwMode="auto">
          <a:xfrm>
            <a:off x="5803548" y="2557977"/>
            <a:ext cx="262507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 Implementation</a:t>
            </a:r>
          </a:p>
          <a:p>
            <a:pPr algn="ctr" eaLnBrk="0" hangingPunct="0"/>
            <a:endParaRPr lang="en-US" sz="2400" dirty="0"/>
          </a:p>
        </p:txBody>
      </p:sp>
      <p:sp>
        <p:nvSpPr>
          <p:cNvPr id="92" name="Text Box 12"/>
          <p:cNvSpPr txBox="1">
            <a:spLocks noChangeArrowheads="1"/>
          </p:cNvSpPr>
          <p:nvPr/>
        </p:nvSpPr>
        <p:spPr bwMode="auto">
          <a:xfrm>
            <a:off x="5823938" y="3265488"/>
            <a:ext cx="2625076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Testing and</a:t>
            </a:r>
            <a:br>
              <a:rPr lang="en-US" sz="2000" dirty="0" smtClean="0"/>
            </a:br>
            <a:r>
              <a:rPr lang="en-US" sz="2000" dirty="0" smtClean="0"/>
              <a:t> Quality Assurance</a:t>
            </a:r>
          </a:p>
        </p:txBody>
      </p:sp>
      <p:sp>
        <p:nvSpPr>
          <p:cNvPr id="93" name="Text Box 12"/>
          <p:cNvSpPr txBox="1">
            <a:spLocks noChangeArrowheads="1"/>
          </p:cNvSpPr>
          <p:nvPr/>
        </p:nvSpPr>
        <p:spPr bwMode="auto">
          <a:xfrm>
            <a:off x="5797093" y="4338127"/>
            <a:ext cx="262507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 Demo</a:t>
            </a:r>
          </a:p>
          <a:p>
            <a:pPr algn="ctr" eaLnBrk="0" hangingPunct="0"/>
            <a:endParaRPr lang="en-US" sz="2400" dirty="0"/>
          </a:p>
        </p:txBody>
      </p:sp>
      <p:sp>
        <p:nvSpPr>
          <p:cNvPr id="94" name="Text Box 12"/>
          <p:cNvSpPr txBox="1">
            <a:spLocks noChangeArrowheads="1"/>
          </p:cNvSpPr>
          <p:nvPr/>
        </p:nvSpPr>
        <p:spPr bwMode="auto">
          <a:xfrm>
            <a:off x="5800239" y="4962609"/>
            <a:ext cx="2625076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Conclusion and </a:t>
            </a:r>
            <a:br>
              <a:rPr lang="en-US" sz="2000" dirty="0" smtClean="0"/>
            </a:br>
            <a:r>
              <a:rPr lang="en-US" sz="2000" dirty="0" smtClean="0"/>
              <a:t> Q&amp;A</a:t>
            </a:r>
          </a:p>
          <a:p>
            <a:pPr algn="ctr" eaLnBrk="0" hangingPunct="0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8898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533400"/>
            <a:ext cx="8229600" cy="884238"/>
          </a:xfrm>
        </p:spPr>
        <p:txBody>
          <a:bodyPr/>
          <a:lstStyle/>
          <a:p>
            <a:r>
              <a:rPr lang="en-US" sz="4000" dirty="0" smtClean="0">
                <a:cs typeface="Times New Roman" pitchFamily="18" charset="0"/>
              </a:rPr>
              <a:t>Lesson learnt</a:t>
            </a:r>
            <a:endParaRPr lang="en-US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Times New Roman" pitchFamily="18" charset="0"/>
              </a:rPr>
              <a:t>Obstacles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US" dirty="0" smtClean="0">
                <a:cs typeface="Times New Roman" pitchFamily="18" charset="0"/>
              </a:rPr>
              <a:t>Solution</a:t>
            </a:r>
            <a:endParaRPr lang="en-US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sz="quarter" idx="2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Limited hardware option</a:t>
            </a:r>
          </a:p>
          <a:p>
            <a:pPr>
              <a:buFont typeface="Wingdings" pitchFamily="2" charset="2"/>
              <a:buChar char="Ø"/>
            </a:pPr>
            <a:endParaRPr lang="en-US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Processing power is a lot lower than expected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Soldering quality is low</a:t>
            </a:r>
          </a:p>
          <a:p>
            <a:pPr>
              <a:buFont typeface="Wingdings" pitchFamily="2" charset="2"/>
              <a:buChar char="Ø"/>
            </a:pPr>
            <a:endParaRPr lang="en-US" dirty="0" smtClean="0">
              <a:solidFill>
                <a:schemeClr val="accent5">
                  <a:lumMod val="1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solidFill>
                  <a:schemeClr val="accent5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Inexperienced in estimate time schedule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 smtClean="0"/>
              <a:t>Re-inspect the market and buy extra amount if possible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Optimize driver and using multiple backup algorithms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Manually checking circuit board’s completion and self-learn soldering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Asking for supervisor suggestion </a:t>
            </a:r>
            <a:endParaRPr lang="en-US" dirty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40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 smtClean="0"/>
              <a:t>Using higher performance controller, 16bits chip is recommended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Develop team’s own soldering staff for easier maintain and customization 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Use popular components for easier acquire, replacing ,and better community’s support.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Frequently asking for professional opinion to avoid rookie mistakes. 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914400" y="685800"/>
            <a:ext cx="7391400" cy="533400"/>
          </a:xfrm>
        </p:spPr>
        <p:txBody>
          <a:bodyPr/>
          <a:lstStyle/>
          <a:p>
            <a:r>
              <a:rPr lang="en-US" sz="4400" dirty="0" smtClean="0">
                <a:cs typeface="Times New Roman" pitchFamily="18" charset="0"/>
              </a:rPr>
              <a:t>Suggested improvement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88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295400" y="3505200"/>
            <a:ext cx="6400800" cy="685800"/>
          </a:xfrm>
        </p:spPr>
        <p:txBody>
          <a:bodyPr/>
          <a:lstStyle/>
          <a:p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/>
          </a:p>
        </p:txBody>
      </p:sp>
      <p:sp>
        <p:nvSpPr>
          <p:cNvPr id="59395" name="WordArt 3"/>
          <p:cNvSpPr>
            <a:spLocks noChangeArrowheads="1" noChangeShapeType="1" noTextEdit="1"/>
          </p:cNvSpPr>
          <p:nvPr/>
        </p:nvSpPr>
        <p:spPr bwMode="gray">
          <a:xfrm>
            <a:off x="2133600" y="2743200"/>
            <a:ext cx="4724400" cy="6096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/>
            <a:r>
              <a:rPr lang="en-US" sz="5400" b="1" kern="10" dirty="0">
                <a:ln w="28575">
                  <a:solidFill>
                    <a:schemeClr val="bg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tx2"/>
                    </a:gs>
                    <a:gs pos="100000">
                      <a:schemeClr val="hlink"/>
                    </a:gs>
                  </a:gsLst>
                  <a:lin ang="5400000" scaled="1"/>
                </a:gradFill>
                <a:effectLst>
                  <a:outerShdw dist="107763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ea typeface="Verdana"/>
                <a:cs typeface="Verdana"/>
              </a:rPr>
              <a:t>Thank You !</a:t>
            </a:r>
          </a:p>
        </p:txBody>
      </p:sp>
      <p:pic>
        <p:nvPicPr>
          <p:cNvPr id="6" name="Picture 5" descr="http://vietnamteachingjobs.com/wp-content/uploads/2013/04/logo_fpt_university_do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3" t="12375" r="10809" b="9563"/>
          <a:stretch/>
        </p:blipFill>
        <p:spPr bwMode="auto">
          <a:xfrm>
            <a:off x="76200" y="0"/>
            <a:ext cx="1963683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295400" y="3505200"/>
            <a:ext cx="6400800" cy="685800"/>
          </a:xfrm>
        </p:spPr>
        <p:txBody>
          <a:bodyPr/>
          <a:lstStyle/>
          <a:p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/>
          </a:p>
        </p:txBody>
      </p:sp>
      <p:sp>
        <p:nvSpPr>
          <p:cNvPr id="59395" name="WordArt 3"/>
          <p:cNvSpPr>
            <a:spLocks noChangeArrowheads="1" noChangeShapeType="1" noTextEdit="1"/>
          </p:cNvSpPr>
          <p:nvPr/>
        </p:nvSpPr>
        <p:spPr bwMode="gray">
          <a:xfrm>
            <a:off x="1219200" y="2743200"/>
            <a:ext cx="7239000" cy="91440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/>
            <a:r>
              <a:rPr lang="en-US" sz="5400" b="1" kern="10" dirty="0" smtClean="0">
                <a:ln w="28575">
                  <a:solidFill>
                    <a:schemeClr val="bg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tx2"/>
                    </a:gs>
                    <a:gs pos="100000">
                      <a:schemeClr val="hlink"/>
                    </a:gs>
                  </a:gsLst>
                  <a:lin ang="5400000" scaled="1"/>
                </a:gradFill>
                <a:effectLst>
                  <a:outerShdw dist="107763" dir="2700000" algn="ctr" rotWithShape="0">
                    <a:srgbClr val="000000">
                      <a:alpha val="50000"/>
                    </a:srgbClr>
                  </a:outerShdw>
                </a:effectLst>
                <a:latin typeface="Verdana"/>
                <a:ea typeface="Verdana"/>
                <a:cs typeface="Verdana"/>
              </a:rPr>
              <a:t>Question and Answer</a:t>
            </a:r>
            <a:endParaRPr lang="en-US" sz="5400" b="1" kern="10" dirty="0">
              <a:ln w="28575">
                <a:solidFill>
                  <a:schemeClr val="bg1"/>
                </a:solidFill>
                <a:round/>
                <a:headEnd/>
                <a:tailEnd/>
              </a:ln>
              <a:gradFill rotWithShape="1">
                <a:gsLst>
                  <a:gs pos="0">
                    <a:schemeClr val="tx2"/>
                  </a:gs>
                  <a:gs pos="100000">
                    <a:schemeClr val="hlink"/>
                  </a:gs>
                </a:gsLst>
                <a:lin ang="5400000" scaled="1"/>
              </a:gradFill>
              <a:effectLst>
                <a:outerShdw dist="107763" dir="2700000" algn="ctr" rotWithShape="0">
                  <a:srgbClr val="000000">
                    <a:alpha val="50000"/>
                  </a:srgbClr>
                </a:outerShdw>
              </a:effectLst>
              <a:latin typeface="Verdana"/>
              <a:ea typeface="Verdana"/>
              <a:cs typeface="Verdana"/>
            </a:endParaRPr>
          </a:p>
        </p:txBody>
      </p:sp>
      <p:pic>
        <p:nvPicPr>
          <p:cNvPr id="6" name="Picture 5" descr="http://vietnamteachingjobs.com/wp-content/uploads/2013/04/logo_fpt_university_doc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3" t="12375" r="10809" b="9563"/>
          <a:stretch/>
        </p:blipFill>
        <p:spPr bwMode="auto">
          <a:xfrm>
            <a:off x="76200" y="0"/>
            <a:ext cx="1963683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494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382000" cy="4648200"/>
          </a:xfrm>
        </p:spPr>
        <p:txBody>
          <a:bodyPr/>
          <a:lstStyle/>
          <a:p>
            <a:r>
              <a:rPr lang="en-US" sz="3200" b="1" dirty="0" smtClean="0"/>
              <a:t>Persistent of Vision </a:t>
            </a:r>
            <a:r>
              <a:rPr lang="en-US" dirty="0" smtClean="0"/>
              <a:t>: The phenomenon of the eye by which an after-image is thought to persist for approximately one twenty-fifth of a second on the retina, create a</a:t>
            </a:r>
            <a:r>
              <a:rPr lang="en-US" sz="36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illusion </a:t>
            </a:r>
            <a:r>
              <a:rPr lang="en-US" dirty="0" smtClean="0">
                <a:solidFill>
                  <a:schemeClr val="tx1"/>
                </a:solidFill>
              </a:rPr>
              <a:t>of existing object when there was none.</a:t>
            </a:r>
            <a:endParaRPr lang="en-US" dirty="0" smtClean="0">
              <a:solidFill>
                <a:schemeClr val="bg2">
                  <a:lumMod val="7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34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382000" cy="4648200"/>
          </a:xfrm>
        </p:spPr>
        <p:txBody>
          <a:bodyPr/>
          <a:lstStyle/>
          <a:p>
            <a:r>
              <a:rPr lang="en-US" sz="3200" b="1" dirty="0" smtClean="0"/>
              <a:t>Idea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Base on 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Persistence of Vision </a:t>
            </a:r>
            <a:r>
              <a:rPr lang="en-US" dirty="0" smtClean="0"/>
              <a:t>phenomenon, we have made a device that can create a clock, a picture, a animation screen in front of audiences. The purpose of this device is to pure entertainment and amaze anyone have seen it the first time. Also this provide a opportunity for team member to be more proficiency in Embedded System field.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382000" cy="4648200"/>
          </a:xfrm>
        </p:spPr>
        <p:txBody>
          <a:bodyPr/>
          <a:lstStyle/>
          <a:p>
            <a:r>
              <a:rPr lang="en-US" sz="3200" b="1" dirty="0" smtClean="0"/>
              <a:t>Scope</a:t>
            </a:r>
          </a:p>
          <a:p>
            <a:pPr marL="0" indent="0">
              <a:buNone/>
            </a:pPr>
            <a:r>
              <a:rPr lang="en-US" dirty="0" smtClean="0"/>
              <a:t>System will: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Display 4 modes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Remote control using radio frequency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Display Real – Time Clock (GMT + 7)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Store data  and require one-time setup only	</a:t>
            </a:r>
          </a:p>
          <a:p>
            <a:pPr>
              <a:buFont typeface="Wingdings" pitchFamily="2" charset="2"/>
              <a:buChar char="ü"/>
            </a:pPr>
            <a:r>
              <a:rPr lang="en-US" dirty="0" smtClean="0"/>
              <a:t>Run stable in 2 hours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96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382000" cy="4648200"/>
          </a:xfrm>
        </p:spPr>
        <p:txBody>
          <a:bodyPr/>
          <a:lstStyle/>
          <a:p>
            <a:r>
              <a:rPr lang="en-US" sz="3200" b="1" dirty="0" smtClean="0"/>
              <a:t>Existed product </a:t>
            </a:r>
            <a:r>
              <a:rPr lang="en-US" dirty="0" smtClean="0"/>
              <a:t>: “Bob </a:t>
            </a:r>
            <a:r>
              <a:rPr lang="en-US" dirty="0" err="1" smtClean="0"/>
              <a:t>Blick‘s</a:t>
            </a:r>
            <a:r>
              <a:rPr lang="en-US" dirty="0" smtClean="0"/>
              <a:t> propeller clock”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  <p:pic>
        <p:nvPicPr>
          <p:cNvPr id="686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971800"/>
            <a:ext cx="4403678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9396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sz="4000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382000" cy="4648200"/>
          </a:xfrm>
        </p:spPr>
        <p:txBody>
          <a:bodyPr/>
          <a:lstStyle/>
          <a:p>
            <a:r>
              <a:rPr lang="en-US" sz="3200" b="1" dirty="0" smtClean="0"/>
              <a:t>Existed product </a:t>
            </a:r>
            <a:r>
              <a:rPr lang="en-US" dirty="0" smtClean="0"/>
              <a:t>: “</a:t>
            </a:r>
            <a:r>
              <a:rPr lang="en-US" dirty="0" err="1" smtClean="0"/>
              <a:t>AVClock</a:t>
            </a:r>
            <a:r>
              <a:rPr lang="en-US" dirty="0" smtClean="0"/>
              <a:t>”</a:t>
            </a:r>
          </a:p>
          <a:p>
            <a:pPr marL="0" indent="0">
              <a:buNone/>
            </a:pPr>
            <a:r>
              <a:rPr lang="en-US" dirty="0" smtClean="0"/>
              <a:t>   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2" name="AutoShape 2" descr="data:image/jpeg;base64,/9j/4AAQSkZJRgABAQAAAQABAAD/2wCEAAkGBxQSEhQUEhQWFhQVGBYYFBcVFxcXGhkWFRYYFiAXGBoYHSggGBonGxUYIjEhJSorMC4uFx8zODMsNyotLisBCgoKDg0OGxAQGiskHSUrLy8yNDI0LCs3Nyw3LSwwLCssLiwyNzcwLSwsMDQ1NywsLDQvNSwyLDQ3LCwsLCwsLP/AABEIAKAAoAMBIgACEQEDEQH/xAAcAAEAAAcBAAAAAAAAAAAAAAAAAQIEBQYHCAP/xAA/EAABAwIEAwQGCAQGAwAAAAABAAIDBBEFEiFBBjFRBxMiYTJxgZGhsRQjM0JSYsHwQ3LR4RUkc6Ky8TREgv/EABkBAQADAQEAAAAAAAAAAAAAAAABAgMFBP/EACoRAAIBAwMDAgYDAAAAAAAAAAABAgMEERIhMUFRcROBYaGxwdHhIiMz/9oADAMBAAIRAxEAPwDeKIiAIiIAiIgCIiAKF0K0h2tdp2bPR0LtNWzzNPPYxxkfFw9Q8gNy4fiUU7S6GRkjWuLCWODgHNNiNN7qrXJvAvGE2GT95H4o3WE0V7B7RuOjhrYrp/AMchrIGT07szHe8HdrhsQpwC5oiKAEREAREQBERAEREAREQBERAFC6g4rRvax2md5npKJ3g1E0zT6W3ds8up/prOAT9rXabnz0dC/w6tnmafS2LIyNurvctMr1ZH19ym7sK6iDxCybgTjOXDJ+8Z4on276K9g8DcdHDYqwCMdFLIzRTgHYOCYxFVwsmgeHxv5EbHoRsR0VwXJ/AXGk2Fz52eOJ5AmiJsHAbtP3XgHmun8BxqGshZPA8OjeNDuDu1w2cNws2gXFERQAiIgCIiAIiIAiIgClcULlontW7TO+zUlE76rVssrf4n5Gfk6ne6IE3ax2md7mpKJ/1erZpmn0+rGEfd6uHO+i1PFFufZ5KeKHc89h0VbTUpdc3s0ek48vV6/JapYLQhKctMUUgYqqlw2WT7ON7rc8rSfkrlhro2yxjJ4C4Znu5lt7HLfQfFZjxDTPa2ZsTaV8TPSDHZ5BGNy4k5Ommq99G2c8LjyTOVClLTJtv4ceMvr7GDP4cqQLmGT2McffYaK3OpyNN1sukrI5aSeRzIwxgAjjhb9ZE8k5HulPiLDlO59ix5tVMYe8lyTRB2QiVwLwbXGvpge/klW0qRWyzgtCdvNtZcfn9DEXwq/8CcYzYXPmYM8T7d9FewcBu3o8DkV6z4Y2RpkpyTYXfE7V7B1BHpt89lYpoP30Xh05Qq0pU+eDrPA8Yhq4WzQPD43jQ7jyI2I6K4LlfgTjKXC5i5oL4Xkd9FewcB95vR4268iumcGxeKqhZNA7PG/kR8QehCyawZFeiIoAREQBERAFK51v7o91tdhzWhu1btK+kZqSjd9RqJZRzl/IzozTU736ICbtX7TO+zUlG76nVssoP2h/Az8mmp39muroIbann8l5048R8gFVAq8SCopKfObXsLEuPQDmf31CzKThhskbmR587BEGXs2IvlucrS6xc7KBqOh05K18O0EL2PbPIYg5mfOLaBpsAevMmw6BZJPDIyFzp8tXDGQ6OZkxaRlLW5RzIzC2nxO3VtaUXHL9iLus6SVKL3fP2XhdUYhVPIYI5e872M5GhzvCxg5tykelmPVXKl4gEUbmwwhkj2tZI/MXNc1pB9Bw5ki5N1asSrDNI+R1gXkuIHLU7XVIArTuPTlpRlo1L+RkmKcTd7E6JkTIhK4Pmyk+N7bWNjo31DRWqeTvcgbE1pY3Ke7abut953nrb2hUSuWA4xJSTNmiPiHMbOG7T5Fa0rnW8YGhRWxldLQxUFMDUsDqp5JhY24kZmblu9w5C+trdee2KY3ACc7W5CdJWWtkePLYGxNttVkNTgb6uSKYB5ZMO8nfcODA550aTbVrW2ynovHF6gPjhjdM2eRwkJkbe4DrODXg6k3uQfNwtoouaUHDUnv1/BpYVlKfoS31edn09mYJPD/ZX3gPjOXC5y4Avhfbvor+lbk5uwePj7FbSOqo6qOw+S40jRprk62wfFoqqJk0Dw+N4u0j5HoRuFXLlrs/42lwyYkAvgkI76K/PbOy+gfb32F9l0xhGKRVMTZoXh8bxdrh8j0I6LNkFaiIoAUCoogNOdvmP1cLI4GNyU0wdnkadXuHOI6eAW189ehWixIuwOKsBirqaSnmHheNDu1w5Pb5grkziXApaGokp5hZ7Dz2c08nt8iFKB50Z5qpCpaPkfWqkFGyY7tIudY6zrfhDQPY0fqkdc4MdGCQ1xaXDqWZre7MVLX/AGjvOx94BXiFtSrSisJmt2k60vLJ7qJK8wVOozlmBG6ZlKSoK8ZOPAKhtQ4NLQ45XaltzY2va43tcpTy2e09CD7ivC69aNmZ7B1cPmrVK85Rw2a20f7Y47omrm2keOjiPcVRVJ8JVVWSZnuPUk/FUdWfCV5VwWuP9ZY7soFlXZ/x3Jhkx0L4Hkd7GDbyzs2Dx033WHyPXthWGy1MrYYGF8jzZrR8z0HUqWYnYeE4lFURMmheHxvF2uG/9COirVhvZlwX/hdM6N0hkklcHy88jXWtZg9XN2/uWZKoCIiAhZYF2s8DDEqfPGP81CCYvzt5mI+u1x0PrKz5QsgOJwSwnmCDYg6G42I2VdFJm/VbX7dOBcpOIU7fCf8AymgcjtKB0PJ3sO5Wn6N2p96sC/1BzNjf1GU/zNsPkQV4ApQSA3jcbB1rH8LhcA+rUgo9haSHCxHMfvZKa3wequtaVVdefJEKe6yTA6WB1JK6paWsa9ojkj+0L3c22Phc0CxsferXVYZlh79rw6MyGNlwWuNm5s+XWwtt8V1Y2bxsc31o5wy3FQWQScMub9IBe3NBGySzRmzNf57W9RU+I4aySkjqIG5cn1VQNdH8w/XqDr0R2bxkhXEO5jiq8P0Dn/hFh/M64H9VTQxF7g1vM/vU7L2rphYMYbtbv+Jx5n9/qubUWHpOpbL0060unHn9FK4qmrHi1r6qaaYNHnsFcuDOD58UmLY/DG23eykXawHbzd0CoeVtt5ZbeHeHZ6+cQ07czj6RPosb1cdgul+AuBoMMiys8czgO9mIsXEbN/C3y+auPCvDUFBCIadthpmcfSeR95x3PyV6sobIIoiKAEREAREQEk0Qe0tcAWuBDgdQQRYg+Vly72l8Euwupsy5p5bugcdbWteMnqL+0epdSqzcV8PRV9M+nmGjvRda5Y8cnj1fHVEDkxj7q5wVTXANk0sPC8akeRG4VBj2EzUVRJTzCz4za45OB1Dm9QRqpGFaLnJpTquHjsZhj1Zmgp4oge6haSXXBBkda7tOXLQkDmfbcKyv+j0VGwRxvziR7hI3MLkgAjxaGxOywilqnMPhcW+o2VcMUfuGG/VjfibaroU7xrnco7e3eNLcd845+eTPMSxNkVZFLKLRz0wDhY6BzbaaHcK100baWKW04cZmZbBv1YHV2b0nW2aNOqxf/FX7ZW/ytaD77KmlnLjdxJPU3KvK9eMRKU7W2p7OTl7YXwz1KuarDQWRaA+k483f0HkrZPNblz+S856i3JZ72Y9mb64tqKq7KXm0cnTer8LPPfbquZLnJvVrSqPfpwuxbezzgCbE353Ex0zTZ8ltXkc2R35nz5DzPLpDCMKipomwwMDI28gPmep81UUlK2JjWRtDWNADWtFgANgF7KjZkERFACIiAIiIAiIgCgQoPeALk2HU6K3T4/TM9KeP2OB+V0BifazwKMQg7yIf5qEHJb+I3mYz15XHQ+srmyN9tD/15Ls6GQPaHNILXAEEbgrRfbrwY2J30+EANe4Nnby+sdyeOt9x7eqlMGq84UwlVGCgV8grRMvKap0+a8CVkXA2OU1FP31TTGosB3YzBuR19XZSCHnlblaxUZBn/Zh2VGTLVV7bM0McBGrvzSdB0bvzK3kxoAAAsBoAOgWrKTtzoHenFUM6ktY4f7XX+CvFN2u4W82+kFv88b2/EhVYM9RUOD4tDVRiWnkEkZJAc29iRobX81XKAEREAREQBERAEREBovGZCZpe8JcQ94Jcb8nEW+HJW+nyNbZjQGjyP6q6cWsyVc4A/iOPv8R+atDwR6Nrb6c7AD32WTBtig4igo8LhnqHhrWxgW3c4G2Vo3OnJc98e8bz4pNmf4ImX7qIG4aDufxPPX2BZjjHAtfiUMEkD2vijEjGxvflyuEjrkaWN9FidZ2a4nFcupHuHWMtePcDf4LVAxVpUVVV2GzQfbQyxf6kb2f8gFS5x1VsgIooQmQSuCkXqAvagoTNNFE3nLIyMet7g39VDB1T2aYd9HwykjtY921zvXJ4/wBVk6kgjDWhrRYNAAHkBYKdQAiIgCIiAIiIAiIgNOdorAytkvYZg12vmAFjLqkakX9g/VbzxHh6nqJBJNGHuAsL35KppMJgit3cMbSORDRf381TTuDHOy6/0M3BA715bfcENNx7SVl4CiiugQsrbWcPUst+8poX35kxsv77XVzRAYbW9l2Fyf8AqtZ/pucz/iVj9f2HULvs5Z4v/prx/ubf4raSIDRtZ2DSD7GtY7ykhLfi15+S9ODuyaqpK+CaZ0T4o3F5LCb5g05RlI6n4Ld1lCyABRUFT2f1G9r/AA/fmgKi6iqUNfe40vbnY/JGh9wT0113QFUiprv+fTqLfC6mhz/e6fFAf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9637" name="Picture 5" descr="https://encrypted-tbn3.gstatic.com/images?q=tbn:ANd9GcS0GG-iEnNGAHhk_kCskP2yr46JYdfQQJUmp2lIwTdu4amR0R0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2438400"/>
            <a:ext cx="6721930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6138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db2004169gl">
  <a:themeElements>
    <a:clrScheme name="Office Theme 1">
      <a:dk1>
        <a:srgbClr val="000000"/>
      </a:dk1>
      <a:lt1>
        <a:srgbClr val="FFFFFF"/>
      </a:lt1>
      <a:dk2>
        <a:srgbClr val="233DA9"/>
      </a:dk2>
      <a:lt2>
        <a:srgbClr val="DDDDDD"/>
      </a:lt2>
      <a:accent1>
        <a:srgbClr val="65AAE9"/>
      </a:accent1>
      <a:accent2>
        <a:srgbClr val="B2B2B2"/>
      </a:accent2>
      <a:accent3>
        <a:srgbClr val="FFFFFF"/>
      </a:accent3>
      <a:accent4>
        <a:srgbClr val="000000"/>
      </a:accent4>
      <a:accent5>
        <a:srgbClr val="B8D2F2"/>
      </a:accent5>
      <a:accent6>
        <a:srgbClr val="A1A1A1"/>
      </a:accent6>
      <a:hlink>
        <a:srgbClr val="7DA0D3"/>
      </a:hlink>
      <a:folHlink>
        <a:srgbClr val="B2E385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000000"/>
        </a:dk1>
        <a:lt1>
          <a:srgbClr val="FFFFFF"/>
        </a:lt1>
        <a:dk2>
          <a:srgbClr val="233DA9"/>
        </a:dk2>
        <a:lt2>
          <a:srgbClr val="DDDDDD"/>
        </a:lt2>
        <a:accent1>
          <a:srgbClr val="65AAE9"/>
        </a:accent1>
        <a:accent2>
          <a:srgbClr val="B2B2B2"/>
        </a:accent2>
        <a:accent3>
          <a:srgbClr val="FFFFFF"/>
        </a:accent3>
        <a:accent4>
          <a:srgbClr val="000000"/>
        </a:accent4>
        <a:accent5>
          <a:srgbClr val="B8D2F2"/>
        </a:accent5>
        <a:accent6>
          <a:srgbClr val="A1A1A1"/>
        </a:accent6>
        <a:hlink>
          <a:srgbClr val="7DA0D3"/>
        </a:hlink>
        <a:folHlink>
          <a:srgbClr val="B2E38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632769"/>
        </a:dk2>
        <a:lt2>
          <a:srgbClr val="DDDDDD"/>
        </a:lt2>
        <a:accent1>
          <a:srgbClr val="8B8DE1"/>
        </a:accent1>
        <a:accent2>
          <a:srgbClr val="FF997D"/>
        </a:accent2>
        <a:accent3>
          <a:srgbClr val="FFFFFF"/>
        </a:accent3>
        <a:accent4>
          <a:srgbClr val="000000"/>
        </a:accent4>
        <a:accent5>
          <a:srgbClr val="C4C5EE"/>
        </a:accent5>
        <a:accent6>
          <a:srgbClr val="E78A71"/>
        </a:accent6>
        <a:hlink>
          <a:srgbClr val="58AFD2"/>
        </a:hlink>
        <a:folHlink>
          <a:srgbClr val="BFDF6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37737F"/>
        </a:dk2>
        <a:lt2>
          <a:srgbClr val="DDDDDD"/>
        </a:lt2>
        <a:accent1>
          <a:srgbClr val="52BCB2"/>
        </a:accent1>
        <a:accent2>
          <a:srgbClr val="E0A56A"/>
        </a:accent2>
        <a:accent3>
          <a:srgbClr val="FFFFFF"/>
        </a:accent3>
        <a:accent4>
          <a:srgbClr val="000000"/>
        </a:accent4>
        <a:accent5>
          <a:srgbClr val="B3DAD5"/>
        </a:accent5>
        <a:accent6>
          <a:srgbClr val="CB955F"/>
        </a:accent6>
        <a:hlink>
          <a:srgbClr val="A0C264"/>
        </a:hlink>
        <a:folHlink>
          <a:srgbClr val="DCDC2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400</TotalTime>
  <Words>732</Words>
  <Application>Microsoft Office PowerPoint</Application>
  <PresentationFormat>On-screen Show (4:3)</PresentationFormat>
  <Paragraphs>333</Paragraphs>
  <Slides>43</Slides>
  <Notes>0</Notes>
  <HiddenSlides>0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5" baseType="lpstr">
      <vt:lpstr>cdb2004169gl</vt:lpstr>
      <vt:lpstr>Image</vt:lpstr>
      <vt:lpstr>PowerPoint Presentation</vt:lpstr>
      <vt:lpstr>pLED 2014</vt:lpstr>
      <vt:lpstr>Introduction Team</vt:lpstr>
      <vt:lpstr>Contents</vt:lpstr>
      <vt:lpstr>Introduction</vt:lpstr>
      <vt:lpstr>Introduction</vt:lpstr>
      <vt:lpstr>Introduction</vt:lpstr>
      <vt:lpstr>Introduction</vt:lpstr>
      <vt:lpstr>Introduction</vt:lpstr>
      <vt:lpstr>Management Plan</vt:lpstr>
      <vt:lpstr>Management Plan</vt:lpstr>
      <vt:lpstr>Management Plan</vt:lpstr>
      <vt:lpstr>Management Plan</vt:lpstr>
      <vt:lpstr>Requirement Specifications</vt:lpstr>
      <vt:lpstr>Requirement Specifications</vt:lpstr>
      <vt:lpstr>Requirement Specifications</vt:lpstr>
      <vt:lpstr>Requirement Specifications</vt:lpstr>
      <vt:lpstr>Requirement Specifications</vt:lpstr>
      <vt:lpstr>Requirement Specifications</vt:lpstr>
      <vt:lpstr>Design</vt:lpstr>
      <vt:lpstr>Design</vt:lpstr>
      <vt:lpstr>Design</vt:lpstr>
      <vt:lpstr>Design</vt:lpstr>
      <vt:lpstr>Design</vt:lpstr>
      <vt:lpstr>Design</vt:lpstr>
      <vt:lpstr>Design</vt:lpstr>
      <vt:lpstr>Design</vt:lpstr>
      <vt:lpstr>PowerPoint Presentation</vt:lpstr>
      <vt:lpstr>Design</vt:lpstr>
      <vt:lpstr>Design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Testing &amp;QA</vt:lpstr>
      <vt:lpstr>Testing &amp;QA</vt:lpstr>
      <vt:lpstr>Testing &amp;QA</vt:lpstr>
      <vt:lpstr>Lesson learnt</vt:lpstr>
      <vt:lpstr>Suggested improvement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pLED 2014</dc:title>
  <dc:creator>Dinh Bach</dc:creator>
  <cp:lastModifiedBy>Nguyen The Long</cp:lastModifiedBy>
  <cp:revision>154</cp:revision>
  <dcterms:created xsi:type="dcterms:W3CDTF">2014-04-15T16:40:41Z</dcterms:created>
  <dcterms:modified xsi:type="dcterms:W3CDTF">2014-04-16T14:56:25Z</dcterms:modified>
</cp:coreProperties>
</file>

<file path=docProps/thumbnail.jpeg>
</file>